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4" r:id="rId9"/>
    <p:sldId id="263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5" r:id="rId20"/>
    <p:sldId id="295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72" r:id="rId29"/>
    <p:sldId id="274" r:id="rId30"/>
    <p:sldId id="286" r:id="rId31"/>
    <p:sldId id="271" r:id="rId32"/>
    <p:sldId id="280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79444" autoAdjust="0"/>
  </p:normalViewPr>
  <p:slideViewPr>
    <p:cSldViewPr snapToGrid="0">
      <p:cViewPr varScale="1">
        <p:scale>
          <a:sx n="101" d="100"/>
          <a:sy n="101" d="100"/>
        </p:scale>
        <p:origin x="85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Verh&#228;ltniss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kte_GitHub\ch.bfh.bti7321.w2016.schneedetektion\Dokumente\RGB%20Spectru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2400" dirty="0">
                <a:latin typeface="Open Sans"/>
              </a:rPr>
              <a:t>Wahrscheinlichkeit für schlechte Lichtverhältnisse pro Uhrzeit</a:t>
            </a:r>
          </a:p>
        </c:rich>
      </c:tx>
      <c:layout>
        <c:manualLayout>
          <c:xMode val="edge"/>
          <c:yMode val="edge"/>
          <c:x val="0.12437492818035827"/>
          <c:y val="2.6662313405894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Sheet2!$AA$18</c:f>
              <c:strCache>
                <c:ptCount val="1"/>
                <c:pt idx="0">
                  <c:v>mvk021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Sheet2!$AB$46:$AY$46</c:f>
              <c:numCache>
                <c:formatCode>0.00</c:formatCode>
                <c:ptCount val="16"/>
                <c:pt idx="0">
                  <c:v>2.2450288646568315</c:v>
                </c:pt>
                <c:pt idx="1">
                  <c:v>2.517753389283409</c:v>
                </c:pt>
                <c:pt idx="2">
                  <c:v>4.7036082474226797</c:v>
                </c:pt>
                <c:pt idx="3">
                  <c:v>3.6175710594315245</c:v>
                </c:pt>
                <c:pt idx="4">
                  <c:v>1.4547754585705248</c:v>
                </c:pt>
                <c:pt idx="5">
                  <c:v>1.3654096228868662</c:v>
                </c:pt>
                <c:pt idx="6">
                  <c:v>0.71151358344113846</c:v>
                </c:pt>
                <c:pt idx="7">
                  <c:v>1.4084507042253522</c:v>
                </c:pt>
                <c:pt idx="8">
                  <c:v>7.2251308900523563</c:v>
                </c:pt>
                <c:pt idx="9">
                  <c:v>12.620734063103672</c:v>
                </c:pt>
                <c:pt idx="10">
                  <c:v>20.3751617076326</c:v>
                </c:pt>
                <c:pt idx="11">
                  <c:v>18.657198192382182</c:v>
                </c:pt>
                <c:pt idx="12">
                  <c:v>6.5426555484284803</c:v>
                </c:pt>
                <c:pt idx="13">
                  <c:v>3.939962476547842</c:v>
                </c:pt>
                <c:pt idx="14">
                  <c:v>2.5889967637540452</c:v>
                </c:pt>
                <c:pt idx="15">
                  <c:v>1.9342359767891684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2E-4D7B-9B19-CDD0F159FA27}"/>
            </c:ext>
          </c:extLst>
        </c:ser>
        <c:ser>
          <c:idx val="2"/>
          <c:order val="2"/>
          <c:tx>
            <c:strRef>
              <c:f>Sheet2!$AA$19</c:f>
              <c:strCache>
                <c:ptCount val="1"/>
                <c:pt idx="0">
                  <c:v>mvk022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Sheet2!$AB$47:$AY$47</c:f>
              <c:numCache>
                <c:formatCode>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0.49019607843137258</c:v>
                </c:pt>
                <c:pt idx="3">
                  <c:v>2.1241830065359477</c:v>
                </c:pt>
                <c:pt idx="4">
                  <c:v>1.1437908496732025</c:v>
                </c:pt>
                <c:pt idx="5">
                  <c:v>1.3136288998357963</c:v>
                </c:pt>
                <c:pt idx="6">
                  <c:v>0.82547169811320753</c:v>
                </c:pt>
                <c:pt idx="7">
                  <c:v>0.16366612111292964</c:v>
                </c:pt>
                <c:pt idx="8">
                  <c:v>0.32679738562091504</c:v>
                </c:pt>
                <c:pt idx="9">
                  <c:v>0.32414910858995138</c:v>
                </c:pt>
                <c:pt idx="10">
                  <c:v>1.6366612111292964</c:v>
                </c:pt>
                <c:pt idx="11">
                  <c:v>7.7557755775577562</c:v>
                </c:pt>
                <c:pt idx="12">
                  <c:v>13.861386138613861</c:v>
                </c:pt>
                <c:pt idx="13">
                  <c:v>5.9504132231404956</c:v>
                </c:pt>
                <c:pt idx="14">
                  <c:v>1.1494252873563218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2E-4D7B-9B19-CDD0F159FA27}"/>
            </c:ext>
          </c:extLst>
        </c:ser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Sheet2!$AB$48:$AY$48</c:f>
              <c:numCache>
                <c:formatCode>0.00</c:formatCode>
                <c:ptCount val="16"/>
                <c:pt idx="0">
                  <c:v>1.053370786516854</c:v>
                </c:pt>
                <c:pt idx="1">
                  <c:v>12.561060711793441</c:v>
                </c:pt>
                <c:pt idx="2">
                  <c:v>20.936834634492548</c:v>
                </c:pt>
                <c:pt idx="3">
                  <c:v>10.021171489061398</c:v>
                </c:pt>
                <c:pt idx="4">
                  <c:v>3.043170559094126</c:v>
                </c:pt>
                <c:pt idx="5">
                  <c:v>2.1413276231263385</c:v>
                </c:pt>
                <c:pt idx="6">
                  <c:v>0.99290780141843982</c:v>
                </c:pt>
                <c:pt idx="7">
                  <c:v>0.49295774647887325</c:v>
                </c:pt>
                <c:pt idx="8">
                  <c:v>0.14214641080312723</c:v>
                </c:pt>
                <c:pt idx="9">
                  <c:v>0.70274068868587491</c:v>
                </c:pt>
                <c:pt idx="10">
                  <c:v>0.77247191011235961</c:v>
                </c:pt>
                <c:pt idx="11">
                  <c:v>2.4492652204338694</c:v>
                </c:pt>
                <c:pt idx="12">
                  <c:v>0.98245614035087714</c:v>
                </c:pt>
                <c:pt idx="13">
                  <c:v>0.99928622412562462</c:v>
                </c:pt>
                <c:pt idx="14">
                  <c:v>1.5536723163841808</c:v>
                </c:pt>
                <c:pt idx="15">
                  <c:v>2.2424667133847231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2E-4D7B-9B19-CDD0F159FA27}"/>
            </c:ext>
          </c:extLst>
        </c:ser>
        <c:ser>
          <c:idx val="7"/>
          <c:order val="7"/>
          <c:tx>
            <c:strRef>
              <c:f>Sheet2!$AA$24</c:f>
              <c:strCache>
                <c:ptCount val="1"/>
                <c:pt idx="0">
                  <c:v>mvk107</c:v>
                </c:pt>
              </c:strCache>
            </c:strRef>
          </c:tx>
          <c:spPr>
            <a:ln w="127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Sheet2!$AB$52:$AY$52</c:f>
              <c:numCache>
                <c:formatCode>0.00</c:formatCode>
                <c:ptCount val="16"/>
                <c:pt idx="0">
                  <c:v>0.29695619896065328</c:v>
                </c:pt>
                <c:pt idx="1">
                  <c:v>5.0974512743628191</c:v>
                </c:pt>
                <c:pt idx="2">
                  <c:v>20.583717357910906</c:v>
                </c:pt>
                <c:pt idx="3">
                  <c:v>30.861423220973784</c:v>
                </c:pt>
                <c:pt idx="4">
                  <c:v>26.132930513595166</c:v>
                </c:pt>
                <c:pt idx="5">
                  <c:v>6.7381316998468606</c:v>
                </c:pt>
                <c:pt idx="6">
                  <c:v>3.7065052950075645</c:v>
                </c:pt>
                <c:pt idx="7">
                  <c:v>4.4140030441400304</c:v>
                </c:pt>
                <c:pt idx="8">
                  <c:v>6.9819819819819822</c:v>
                </c:pt>
                <c:pt idx="9">
                  <c:v>6.6415094339622636</c:v>
                </c:pt>
                <c:pt idx="10">
                  <c:v>7.3387694588584136</c:v>
                </c:pt>
                <c:pt idx="11">
                  <c:v>4.9056603773584904</c:v>
                </c:pt>
                <c:pt idx="12">
                  <c:v>4.247391952309985</c:v>
                </c:pt>
                <c:pt idx="13">
                  <c:v>5.9757942511346451</c:v>
                </c:pt>
                <c:pt idx="14">
                  <c:v>7.6519129782445612</c:v>
                </c:pt>
                <c:pt idx="15">
                  <c:v>1.4242878560719641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2E-4D7B-9B19-CDD0F159FA27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Sheet2!$AB$56:$AY$56</c:f>
              <c:numCache>
                <c:formatCode>0.00</c:formatCode>
                <c:ptCount val="16"/>
                <c:pt idx="0">
                  <c:v>4.8520135856380396E-2</c:v>
                </c:pt>
                <c:pt idx="1">
                  <c:v>8.5618085618085615</c:v>
                </c:pt>
                <c:pt idx="2">
                  <c:v>24.530120481927714</c:v>
                </c:pt>
                <c:pt idx="3">
                  <c:v>33.619866284622731</c:v>
                </c:pt>
                <c:pt idx="4">
                  <c:v>33.754863813229569</c:v>
                </c:pt>
                <c:pt idx="5">
                  <c:v>21.474201474201472</c:v>
                </c:pt>
                <c:pt idx="6">
                  <c:v>4.9305887984681664</c:v>
                </c:pt>
                <c:pt idx="7">
                  <c:v>7.4836601307189543</c:v>
                </c:pt>
                <c:pt idx="8">
                  <c:v>8.9366515837104075</c:v>
                </c:pt>
                <c:pt idx="9">
                  <c:v>6.3033175355450233</c:v>
                </c:pt>
                <c:pt idx="10">
                  <c:v>6.0077519379844961</c:v>
                </c:pt>
                <c:pt idx="11">
                  <c:v>4.3753038405444817</c:v>
                </c:pt>
                <c:pt idx="12">
                  <c:v>3.41130604288499</c:v>
                </c:pt>
                <c:pt idx="13">
                  <c:v>1.82956186807896</c:v>
                </c:pt>
                <c:pt idx="14">
                  <c:v>3.7882467217095677</c:v>
                </c:pt>
                <c:pt idx="15">
                  <c:v>0.67665538907684875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2E-4D7B-9B19-CDD0F159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2E-4D7B-9B19-CDD0F159FA2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Sheet2!$AB$49:$AY$49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0.4065040650406504</c:v>
                      </c:pt>
                      <c:pt idx="2">
                        <c:v>7.036535859269283</c:v>
                      </c:pt>
                      <c:pt idx="3">
                        <c:v>20.10869565217391</c:v>
                      </c:pt>
                      <c:pt idx="4">
                        <c:v>21.95121951219512</c:v>
                      </c:pt>
                      <c:pt idx="5">
                        <c:v>20.10869565217391</c:v>
                      </c:pt>
                      <c:pt idx="6">
                        <c:v>15.217391304347824</c:v>
                      </c:pt>
                      <c:pt idx="7">
                        <c:v>4.1712403951701429</c:v>
                      </c:pt>
                      <c:pt idx="8">
                        <c:v>3.9789789789789789</c:v>
                      </c:pt>
                      <c:pt idx="9">
                        <c:v>3.773584905660377</c:v>
                      </c:pt>
                      <c:pt idx="10">
                        <c:v>6.4952638700947229</c:v>
                      </c:pt>
                      <c:pt idx="11">
                        <c:v>6.5306122448979593</c:v>
                      </c:pt>
                      <c:pt idx="12">
                        <c:v>1.9151846785225719</c:v>
                      </c:pt>
                      <c:pt idx="13">
                        <c:v>1.094391244870041</c:v>
                      </c:pt>
                      <c:pt idx="14">
                        <c:v>1.2162162162162162</c:v>
                      </c:pt>
                      <c:pt idx="15">
                        <c:v>0.27434842249657065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D2E-4D7B-9B19-CDD0F159FA2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1270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Sheet2!$AB$50:$AY$50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0.6872852233676976</c:v>
                      </c:pt>
                      <c:pt idx="2">
                        <c:v>7.365684575389948</c:v>
                      </c:pt>
                      <c:pt idx="3">
                        <c:v>16.938950988822011</c:v>
                      </c:pt>
                      <c:pt idx="4">
                        <c:v>26.178010471204189</c:v>
                      </c:pt>
                      <c:pt idx="5">
                        <c:v>12.940140845070422</c:v>
                      </c:pt>
                      <c:pt idx="6">
                        <c:v>1.9844693701466782</c:v>
                      </c:pt>
                      <c:pt idx="7">
                        <c:v>0.43215211754537597</c:v>
                      </c:pt>
                      <c:pt idx="8">
                        <c:v>0.60763888888888884</c:v>
                      </c:pt>
                      <c:pt idx="9">
                        <c:v>0.51768766177739434</c:v>
                      </c:pt>
                      <c:pt idx="10">
                        <c:v>1.2908777969018932</c:v>
                      </c:pt>
                      <c:pt idx="11">
                        <c:v>1.4592274678111588</c:v>
                      </c:pt>
                      <c:pt idx="12">
                        <c:v>1.3769363166953528</c:v>
                      </c:pt>
                      <c:pt idx="13">
                        <c:v>0.1718213058419244</c:v>
                      </c:pt>
                      <c:pt idx="14">
                        <c:v>0.34542314335060448</c:v>
                      </c:pt>
                      <c:pt idx="15">
                        <c:v>1.2975778546712802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D2E-4D7B-9B19-CDD0F159FA2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Sheet2!$AA$23</c15:sqref>
                        </c15:formulaRef>
                      </c:ext>
                    </c:extLst>
                    <c:strCache>
                      <c:ptCount val="1"/>
                      <c:pt idx="0">
                        <c:v>mvk106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Sheet2!$AB$51:$AY$51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0.37220843672456577</c:v>
                      </c:pt>
                      <c:pt idx="2">
                        <c:v>1.5950920245398772</c:v>
                      </c:pt>
                      <c:pt idx="3">
                        <c:v>0.85679314565483478</c:v>
                      </c:pt>
                      <c:pt idx="4">
                        <c:v>5.8168316831683171</c:v>
                      </c:pt>
                      <c:pt idx="5">
                        <c:v>8.4577114427860707</c:v>
                      </c:pt>
                      <c:pt idx="6">
                        <c:v>6.8322981366459627</c:v>
                      </c:pt>
                      <c:pt idx="7">
                        <c:v>0.84521922873745381</c:v>
                      </c:pt>
                      <c:pt idx="8">
                        <c:v>0.85287846481876339</c:v>
                      </c:pt>
                      <c:pt idx="9">
                        <c:v>2.1144278606965177</c:v>
                      </c:pt>
                      <c:pt idx="10">
                        <c:v>1.1070110701107012</c:v>
                      </c:pt>
                      <c:pt idx="11">
                        <c:v>5.0125313283208017</c:v>
                      </c:pt>
                      <c:pt idx="12">
                        <c:v>5.3549190535491906</c:v>
                      </c:pt>
                      <c:pt idx="13">
                        <c:v>4.2236024844720497</c:v>
                      </c:pt>
                      <c:pt idx="14">
                        <c:v>2.5641025641025639</c:v>
                      </c:pt>
                      <c:pt idx="15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D2E-4D7B-9B19-CDD0F159FA27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Sheet2!$AA$25</c15:sqref>
                        </c15:formulaRef>
                      </c:ext>
                    </c:extLst>
                    <c:strCache>
                      <c:ptCount val="1"/>
                      <c:pt idx="0">
                        <c:v>mvk108</c:v>
                      </c:pt>
                    </c:strCache>
                  </c:strRef>
                </c:tx>
                <c:spPr>
                  <a:ln w="1270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Sheet2!$AB$53:$AY$53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1.7262638717632552</c:v>
                      </c:pt>
                      <c:pt idx="2">
                        <c:v>14.673242909987669</c:v>
                      </c:pt>
                      <c:pt idx="3">
                        <c:v>30.731102850061959</c:v>
                      </c:pt>
                      <c:pt idx="4">
                        <c:v>34.239802224969097</c:v>
                      </c:pt>
                      <c:pt idx="5">
                        <c:v>16.229712858926341</c:v>
                      </c:pt>
                      <c:pt idx="6">
                        <c:v>5.0679851668726821</c:v>
                      </c:pt>
                      <c:pt idx="7">
                        <c:v>0.89379600420609884</c:v>
                      </c:pt>
                      <c:pt idx="8">
                        <c:v>1.2829650748396295</c:v>
                      </c:pt>
                      <c:pt idx="9">
                        <c:v>0.85784313725490191</c:v>
                      </c:pt>
                      <c:pt idx="10">
                        <c:v>1.6049382716049383</c:v>
                      </c:pt>
                      <c:pt idx="11">
                        <c:v>1.1292346298619824</c:v>
                      </c:pt>
                      <c:pt idx="12">
                        <c:v>0.49813200498132004</c:v>
                      </c:pt>
                      <c:pt idx="13">
                        <c:v>0.49813200498132004</c:v>
                      </c:pt>
                      <c:pt idx="14">
                        <c:v>0.36496350364963503</c:v>
                      </c:pt>
                      <c:pt idx="15">
                        <c:v>0.37453183520599254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D2E-4D7B-9B19-CDD0F159FA27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Sheet2!$AB$54:$AY$54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4.807692307692308E-2</c:v>
                      </c:pt>
                      <c:pt idx="1">
                        <c:v>0.43331728454501683</c:v>
                      </c:pt>
                      <c:pt idx="2">
                        <c:v>10.607521697203472</c:v>
                      </c:pt>
                      <c:pt idx="3">
                        <c:v>28.248315688161693</c:v>
                      </c:pt>
                      <c:pt idx="4">
                        <c:v>27.646205896568389</c:v>
                      </c:pt>
                      <c:pt idx="5">
                        <c:v>15.320606950562897</c:v>
                      </c:pt>
                      <c:pt idx="6">
                        <c:v>13.964610234337636</c:v>
                      </c:pt>
                      <c:pt idx="7">
                        <c:v>7.6513013483850738</c:v>
                      </c:pt>
                      <c:pt idx="8">
                        <c:v>10.037174721189592</c:v>
                      </c:pt>
                      <c:pt idx="9">
                        <c:v>10.047619047619047</c:v>
                      </c:pt>
                      <c:pt idx="10">
                        <c:v>6.7404910929224844</c:v>
                      </c:pt>
                      <c:pt idx="11">
                        <c:v>4.2145593869731801</c:v>
                      </c:pt>
                      <c:pt idx="12">
                        <c:v>3.135552339604438</c:v>
                      </c:pt>
                      <c:pt idx="13">
                        <c:v>2.5824964131994261</c:v>
                      </c:pt>
                      <c:pt idx="14">
                        <c:v>0</c:v>
                      </c:pt>
                      <c:pt idx="15">
                        <c:v>0.28776978417266186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D2E-4D7B-9B19-CDD0F159FA27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Sheet2!$AA$55</c15:sqref>
                        </c15:formulaRef>
                      </c:ext>
                    </c:extLst>
                    <c:strCache>
                      <c:ptCount val="1"/>
                      <c:pt idx="0">
                        <c:v>mvk120</c:v>
                      </c:pt>
                    </c:strCache>
                  </c:strRef>
                </c:tx>
                <c:spPr>
                  <a:ln w="1270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Sheet2!$AB$55:$AY$55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</c:v>
                      </c:pt>
                      <c:pt idx="1">
                        <c:v>1.4565316340464269</c:v>
                      </c:pt>
                      <c:pt idx="2">
                        <c:v>9.6145124716553294</c:v>
                      </c:pt>
                      <c:pt idx="3">
                        <c:v>7.8548461185117127</c:v>
                      </c:pt>
                      <c:pt idx="4">
                        <c:v>1.9870609981515712</c:v>
                      </c:pt>
                      <c:pt idx="5">
                        <c:v>1.5412511332728922</c:v>
                      </c:pt>
                      <c:pt idx="6">
                        <c:v>0.82399472643375082</c:v>
                      </c:pt>
                      <c:pt idx="7">
                        <c:v>1.1244979919678715</c:v>
                      </c:pt>
                      <c:pt idx="8">
                        <c:v>1.3549115543846444</c:v>
                      </c:pt>
                      <c:pt idx="9">
                        <c:v>1.2832263978001832</c:v>
                      </c:pt>
                      <c:pt idx="10">
                        <c:v>1.0555300596603947</c:v>
                      </c:pt>
                      <c:pt idx="11">
                        <c:v>0.82530949105914719</c:v>
                      </c:pt>
                      <c:pt idx="12">
                        <c:v>1.1943040881947633</c:v>
                      </c:pt>
                      <c:pt idx="13">
                        <c:v>1.6498625114573786</c:v>
                      </c:pt>
                      <c:pt idx="14">
                        <c:v>0.95846645367412142</c:v>
                      </c:pt>
                      <c:pt idx="15">
                        <c:v>0.22935779816513763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D2E-4D7B-9B19-CDD0F159FA27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Sheet2!$AA$29</c15:sqref>
                        </c15:formulaRef>
                      </c:ext>
                    </c:extLst>
                    <c:strCache>
                      <c:ptCount val="1"/>
                      <c:pt idx="0">
                        <c:v>mvk131</c:v>
                      </c:pt>
                    </c:strCache>
                  </c:strRef>
                </c:tx>
                <c:spPr>
                  <a:ln w="12700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Sheet2!$AB$57:$AY$57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4.780114722753346E-2</c:v>
                      </c:pt>
                      <c:pt idx="1">
                        <c:v>0.33301617507136061</c:v>
                      </c:pt>
                      <c:pt idx="2">
                        <c:v>0.95465393794749398</c:v>
                      </c:pt>
                      <c:pt idx="3">
                        <c:v>1.7754318618042226</c:v>
                      </c:pt>
                      <c:pt idx="4">
                        <c:v>1.4797136038186156</c:v>
                      </c:pt>
                      <c:pt idx="5">
                        <c:v>4.3436293436293436</c:v>
                      </c:pt>
                      <c:pt idx="6">
                        <c:v>18.052256532066508</c:v>
                      </c:pt>
                      <c:pt idx="7">
                        <c:v>19.790675547098001</c:v>
                      </c:pt>
                      <c:pt idx="8">
                        <c:v>21.481481481481481</c:v>
                      </c:pt>
                      <c:pt idx="9">
                        <c:v>15.766634522661525</c:v>
                      </c:pt>
                      <c:pt idx="10">
                        <c:v>21.387559808612441</c:v>
                      </c:pt>
                      <c:pt idx="11">
                        <c:v>21.900627110467923</c:v>
                      </c:pt>
                      <c:pt idx="12">
                        <c:v>12.505966587112171</c:v>
                      </c:pt>
                      <c:pt idx="13">
                        <c:v>3.3653846153846154</c:v>
                      </c:pt>
                      <c:pt idx="14">
                        <c:v>0.47755491881566381</c:v>
                      </c:pt>
                      <c:pt idx="15">
                        <c:v>0.28530670470756059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D2E-4D7B-9B19-CDD0F159FA27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3000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2400" baseline="30000">
                    <a:latin typeface="Open Sans"/>
                  </a:rPr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300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latin typeface="Open Sans"/>
                  </a:rPr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5-4EE6-9A09-1A6660D30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r>
              <a:rPr lang="de-CH" sz="3200"/>
              <a:t>Nebelwahrscheinlichkeit pro Uhrzeit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Sheet2!$AA$20</c:f>
              <c:strCache>
                <c:ptCount val="1"/>
                <c:pt idx="0">
                  <c:v>mvk101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Sheet2!$AB$20:$AY$20</c:f>
              <c:numCache>
                <c:formatCode>0.00</c:formatCode>
                <c:ptCount val="16"/>
                <c:pt idx="0">
                  <c:v>0.84269662921348321</c:v>
                </c:pt>
                <c:pt idx="1">
                  <c:v>1.884159106769016</c:v>
                </c:pt>
                <c:pt idx="2">
                  <c:v>10.078069552874378</c:v>
                </c:pt>
                <c:pt idx="3">
                  <c:v>14.820042342978123</c:v>
                </c:pt>
                <c:pt idx="4">
                  <c:v>14.861995753715499</c:v>
                </c:pt>
                <c:pt idx="5">
                  <c:v>9.8501070663811578</c:v>
                </c:pt>
                <c:pt idx="6">
                  <c:v>6.9503546099290787</c:v>
                </c:pt>
                <c:pt idx="7">
                  <c:v>4.859154929577465</c:v>
                </c:pt>
                <c:pt idx="8">
                  <c:v>3.2693674484719262</c:v>
                </c:pt>
                <c:pt idx="9">
                  <c:v>3.5137034434293746</c:v>
                </c:pt>
                <c:pt idx="10">
                  <c:v>3.862359550561798</c:v>
                </c:pt>
                <c:pt idx="11">
                  <c:v>3.2190342897130857</c:v>
                </c:pt>
                <c:pt idx="12">
                  <c:v>3.0175438596491224</c:v>
                </c:pt>
                <c:pt idx="13">
                  <c:v>1.9271948608137046</c:v>
                </c:pt>
                <c:pt idx="14">
                  <c:v>1.2005649717514124</c:v>
                </c:pt>
                <c:pt idx="15">
                  <c:v>1.2613875262789067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37-4B5E-8B93-421D2C864CB1}"/>
            </c:ext>
          </c:extLst>
        </c:ser>
        <c:ser>
          <c:idx val="6"/>
          <c:order val="6"/>
          <c:tx>
            <c:strRef>
              <c:f>Sheet2!$AA$23</c:f>
              <c:strCache>
                <c:ptCount val="1"/>
                <c:pt idx="0">
                  <c:v>mvk106</c:v>
                </c:pt>
              </c:strCache>
            </c:strRef>
          </c:tx>
          <c:spPr>
            <a:ln w="127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Sheet2!$AB$23:$AY$23</c:f>
              <c:numCache>
                <c:formatCode>0.00</c:formatCode>
                <c:ptCount val="16"/>
                <c:pt idx="0">
                  <c:v>8.8639200998751555</c:v>
                </c:pt>
                <c:pt idx="1">
                  <c:v>9.67741935483871</c:v>
                </c:pt>
                <c:pt idx="2">
                  <c:v>13.374233128834355</c:v>
                </c:pt>
                <c:pt idx="3">
                  <c:v>13.83108935128519</c:v>
                </c:pt>
                <c:pt idx="4">
                  <c:v>12.623762376237623</c:v>
                </c:pt>
                <c:pt idx="5">
                  <c:v>12.686567164179104</c:v>
                </c:pt>
                <c:pt idx="6">
                  <c:v>9.9378881987577632</c:v>
                </c:pt>
                <c:pt idx="7">
                  <c:v>3.8563127311146328</c:v>
                </c:pt>
                <c:pt idx="8">
                  <c:v>3.9090262970859988</c:v>
                </c:pt>
                <c:pt idx="9">
                  <c:v>7.8358208955223878</c:v>
                </c:pt>
                <c:pt idx="10">
                  <c:v>7.8720787207872078</c:v>
                </c:pt>
                <c:pt idx="11">
                  <c:v>7.8947368421052628</c:v>
                </c:pt>
                <c:pt idx="12">
                  <c:v>8.9663760896637612</c:v>
                </c:pt>
                <c:pt idx="13">
                  <c:v>8.9440993788819867</c:v>
                </c:pt>
                <c:pt idx="14">
                  <c:v>8.7912087912087902</c:v>
                </c:pt>
                <c:pt idx="15">
                  <c:v>8.9887640449438209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37-4B5E-8B93-421D2C864CB1}"/>
            </c:ext>
          </c:extLst>
        </c:ser>
        <c:ser>
          <c:idx val="8"/>
          <c:order val="8"/>
          <c:tx>
            <c:strRef>
              <c:f>Sheet2!$AA$25</c:f>
              <c:strCache>
                <c:ptCount val="1"/>
                <c:pt idx="0">
                  <c:v>mvk108</c:v>
                </c:pt>
              </c:strCache>
            </c:strRef>
          </c:tx>
          <c:spPr>
            <a:ln w="127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Sheet2!$AB$25:$AY$25</c:f>
              <c:numCache>
                <c:formatCode>0.00</c:formatCode>
                <c:ptCount val="16"/>
                <c:pt idx="0">
                  <c:v>7.5495049504950495</c:v>
                </c:pt>
                <c:pt idx="1">
                  <c:v>14.426633785450061</c:v>
                </c:pt>
                <c:pt idx="2">
                  <c:v>21.948212083847103</c:v>
                </c:pt>
                <c:pt idx="3">
                  <c:v>22.676579925650557</c:v>
                </c:pt>
                <c:pt idx="4">
                  <c:v>18.788627935723117</c:v>
                </c:pt>
                <c:pt idx="5">
                  <c:v>13.48314606741573</c:v>
                </c:pt>
                <c:pt idx="6">
                  <c:v>8.8998763906056855</c:v>
                </c:pt>
                <c:pt idx="7">
                  <c:v>4.2060988433228177</c:v>
                </c:pt>
                <c:pt idx="8">
                  <c:v>3.8488952245188881</c:v>
                </c:pt>
                <c:pt idx="9">
                  <c:v>7.2303921568627452</c:v>
                </c:pt>
                <c:pt idx="10">
                  <c:v>7.9012345679012341</c:v>
                </c:pt>
                <c:pt idx="11">
                  <c:v>8.0301129234629869</c:v>
                </c:pt>
                <c:pt idx="12">
                  <c:v>8.2191780821917799</c:v>
                </c:pt>
                <c:pt idx="13">
                  <c:v>7.8455790784557911</c:v>
                </c:pt>
                <c:pt idx="14">
                  <c:v>7.2992700729927007</c:v>
                </c:pt>
                <c:pt idx="15">
                  <c:v>7.3657927590511862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37-4B5E-8B93-421D2C864CB1}"/>
            </c:ext>
          </c:extLst>
        </c:ser>
        <c:ser>
          <c:idx val="10"/>
          <c:order val="10"/>
          <c:tx>
            <c:strRef>
              <c:f>Sheet2!$AA$27</c:f>
              <c:strCache>
                <c:ptCount val="1"/>
                <c:pt idx="0">
                  <c:v>mvk120</c:v>
                </c:pt>
              </c:strCache>
            </c:strRef>
          </c:tx>
          <c:spPr>
            <a:ln w="1270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Sheet2!$AB$27:$AY$27</c:f>
              <c:numCache>
                <c:formatCode>0.00</c:formatCode>
                <c:ptCount val="16"/>
                <c:pt idx="0">
                  <c:v>13.06532663316583</c:v>
                </c:pt>
                <c:pt idx="1">
                  <c:v>24.442421483841603</c:v>
                </c:pt>
                <c:pt idx="2">
                  <c:v>37.414965986394556</c:v>
                </c:pt>
                <c:pt idx="3">
                  <c:v>41.754708314193842</c:v>
                </c:pt>
                <c:pt idx="4">
                  <c:v>39.186691312384475</c:v>
                </c:pt>
                <c:pt idx="5">
                  <c:v>29.465095194922938</c:v>
                </c:pt>
                <c:pt idx="6">
                  <c:v>19.709953856295318</c:v>
                </c:pt>
                <c:pt idx="7">
                  <c:v>16.506024096385541</c:v>
                </c:pt>
                <c:pt idx="8">
                  <c:v>17.9149416635303</c:v>
                </c:pt>
                <c:pt idx="9">
                  <c:v>12.511457378551787</c:v>
                </c:pt>
                <c:pt idx="10">
                  <c:v>12.94171638366223</c:v>
                </c:pt>
                <c:pt idx="11">
                  <c:v>14.305364511691884</c:v>
                </c:pt>
                <c:pt idx="12">
                  <c:v>13.137344970142397</c:v>
                </c:pt>
                <c:pt idx="13">
                  <c:v>13.01558203483043</c:v>
                </c:pt>
                <c:pt idx="14">
                  <c:v>12.231857599269739</c:v>
                </c:pt>
                <c:pt idx="15">
                  <c:v>11.972477064220184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37-4B5E-8B93-421D2C864CB1}"/>
            </c:ext>
          </c:extLst>
        </c:ser>
        <c:ser>
          <c:idx val="11"/>
          <c:order val="11"/>
          <c:tx>
            <c:strRef>
              <c:f>Sheet2!$AA$28</c:f>
              <c:strCache>
                <c:ptCount val="1"/>
                <c:pt idx="0">
                  <c:v>mvk122</c:v>
                </c:pt>
              </c:strCache>
            </c:strRef>
          </c:tx>
          <c:spPr>
            <a:ln w="127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Sheet2!$AB$28:$AY$28</c:f>
              <c:numCache>
                <c:formatCode>0.00</c:formatCode>
                <c:ptCount val="16"/>
                <c:pt idx="0">
                  <c:v>4.5608927704997573</c:v>
                </c:pt>
                <c:pt idx="1">
                  <c:v>5.1467051467051466</c:v>
                </c:pt>
                <c:pt idx="2">
                  <c:v>7.9036144578313259</c:v>
                </c:pt>
                <c:pt idx="3">
                  <c:v>11.556829035339064</c:v>
                </c:pt>
                <c:pt idx="4">
                  <c:v>11.624513618677042</c:v>
                </c:pt>
                <c:pt idx="5">
                  <c:v>10.958230958230958</c:v>
                </c:pt>
                <c:pt idx="6">
                  <c:v>9.5739588319770217</c:v>
                </c:pt>
                <c:pt idx="7">
                  <c:v>6.3071895424836608</c:v>
                </c:pt>
                <c:pt idx="8">
                  <c:v>4.751131221719457</c:v>
                </c:pt>
                <c:pt idx="9">
                  <c:v>6.2085308056872037</c:v>
                </c:pt>
                <c:pt idx="10">
                  <c:v>5.9593023255813957</c:v>
                </c:pt>
                <c:pt idx="11">
                  <c:v>5.0559066601847347</c:v>
                </c:pt>
                <c:pt idx="12">
                  <c:v>5.9941520467836256</c:v>
                </c:pt>
                <c:pt idx="13">
                  <c:v>5.007221954742417</c:v>
                </c:pt>
                <c:pt idx="14">
                  <c:v>4.8081593006313748</c:v>
                </c:pt>
                <c:pt idx="15">
                  <c:v>4.9782503624939585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537-4B5E-8B93-421D2C864CB1}"/>
            </c:ext>
          </c:extLst>
        </c:ser>
        <c:ser>
          <c:idx val="12"/>
          <c:order val="12"/>
          <c:tx>
            <c:strRef>
              <c:f>Sheet2!$AA$29</c:f>
              <c:strCache>
                <c:ptCount val="1"/>
                <c:pt idx="0">
                  <c:v>mvk131</c:v>
                </c:pt>
              </c:strCache>
            </c:strRef>
          </c:tx>
          <c:spPr>
            <a:ln w="1270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16"/>
              <c:pt idx="0">
                <c:v>6,00</c:v>
              </c:pt>
              <c:pt idx="1">
                <c:v>7,00</c:v>
              </c:pt>
              <c:pt idx="2">
                <c:v>8,00</c:v>
              </c:pt>
              <c:pt idx="3">
                <c:v>9,00</c:v>
              </c:pt>
              <c:pt idx="4">
                <c:v>10,00</c:v>
              </c:pt>
              <c:pt idx="5">
                <c:v>11,00</c:v>
              </c:pt>
              <c:pt idx="6">
                <c:v>12,00</c:v>
              </c:pt>
              <c:pt idx="7">
                <c:v>13,00</c:v>
              </c:pt>
              <c:pt idx="8">
                <c:v>14,00</c:v>
              </c:pt>
              <c:pt idx="9">
                <c:v>15,00</c:v>
              </c:pt>
              <c:pt idx="10">
                <c:v>16,00</c:v>
              </c:pt>
              <c:pt idx="11">
                <c:v>17,00</c:v>
              </c:pt>
              <c:pt idx="12">
                <c:v>18,00</c:v>
              </c:pt>
              <c:pt idx="13">
                <c:v>19,00</c:v>
              </c:pt>
              <c:pt idx="14">
                <c:v>20,00</c:v>
              </c:pt>
              <c:pt idx="15">
                <c:v>21,00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Sheet2!$AB$29:$AY$29</c:f>
              <c:numCache>
                <c:formatCode>0.00</c:formatCode>
                <c:ptCount val="16"/>
                <c:pt idx="0">
                  <c:v>19.885277246653921</c:v>
                </c:pt>
                <c:pt idx="1">
                  <c:v>25.404376784015223</c:v>
                </c:pt>
                <c:pt idx="2">
                  <c:v>35.847255369928398</c:v>
                </c:pt>
                <c:pt idx="3">
                  <c:v>44.673704414587334</c:v>
                </c:pt>
                <c:pt idx="4">
                  <c:v>40.334128878281625</c:v>
                </c:pt>
                <c:pt idx="5">
                  <c:v>36.196911196911195</c:v>
                </c:pt>
                <c:pt idx="6">
                  <c:v>27.078384798099762</c:v>
                </c:pt>
                <c:pt idx="7">
                  <c:v>23.723437995559784</c:v>
                </c:pt>
                <c:pt idx="8">
                  <c:v>25.962962962962962</c:v>
                </c:pt>
                <c:pt idx="9">
                  <c:v>26.277724204435874</c:v>
                </c:pt>
                <c:pt idx="10">
                  <c:v>31.67464114832536</c:v>
                </c:pt>
                <c:pt idx="11">
                  <c:v>31.934394597202125</c:v>
                </c:pt>
                <c:pt idx="12">
                  <c:v>30.071599045346062</c:v>
                </c:pt>
                <c:pt idx="13">
                  <c:v>25.91346153846154</c:v>
                </c:pt>
                <c:pt idx="14">
                  <c:v>22.874880611270296</c:v>
                </c:pt>
                <c:pt idx="15">
                  <c:v>21.445553970518308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537-4B5E-8B93-421D2C864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657056"/>
        <c:axId val="20739836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Sheet2!$AA$17</c15:sqref>
                        </c15:formulaRef>
                      </c:ext>
                    </c:extLst>
                    <c:strCache>
                      <c:ptCount val="1"/>
                      <c:pt idx="0">
                        <c:v>Nebel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Sheet2!$AB$17:$AY$17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5</c:v>
                      </c:pt>
                      <c:pt idx="1">
                        <c:v>6</c:v>
                      </c:pt>
                      <c:pt idx="2">
                        <c:v>7</c:v>
                      </c:pt>
                      <c:pt idx="3">
                        <c:v>8</c:v>
                      </c:pt>
                      <c:pt idx="4">
                        <c:v>9</c:v>
                      </c:pt>
                      <c:pt idx="5">
                        <c:v>10</c:v>
                      </c:pt>
                      <c:pt idx="6">
                        <c:v>11</c:v>
                      </c:pt>
                      <c:pt idx="7">
                        <c:v>12</c:v>
                      </c:pt>
                      <c:pt idx="8">
                        <c:v>13</c:v>
                      </c:pt>
                      <c:pt idx="9">
                        <c:v>14</c:v>
                      </c:pt>
                      <c:pt idx="10">
                        <c:v>15</c:v>
                      </c:pt>
                      <c:pt idx="11">
                        <c:v>16</c:v>
                      </c:pt>
                      <c:pt idx="12">
                        <c:v>17</c:v>
                      </c:pt>
                      <c:pt idx="13">
                        <c:v>18</c:v>
                      </c:pt>
                      <c:pt idx="14">
                        <c:v>19</c:v>
                      </c:pt>
                      <c:pt idx="15">
                        <c:v>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E537-4B5E-8B93-421D2C864CB1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Sheet2!$AA$18</c15:sqref>
                        </c15:formulaRef>
                      </c:ext>
                    </c:extLst>
                    <c:strCache>
                      <c:ptCount val="1"/>
                      <c:pt idx="0">
                        <c:v>mvk021</c:v>
                      </c:pt>
                    </c:strCache>
                  </c:strRef>
                </c:tx>
                <c:spPr>
                  <a:ln w="1270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Sheet2!$AB$18:$AY$18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0.83386786401539448</c:v>
                      </c:pt>
                      <c:pt idx="1">
                        <c:v>2.3240800516462237</c:v>
                      </c:pt>
                      <c:pt idx="2">
                        <c:v>7.1520618556701026</c:v>
                      </c:pt>
                      <c:pt idx="3">
                        <c:v>8.3333333333333321</c:v>
                      </c:pt>
                      <c:pt idx="4">
                        <c:v>7.5901328273244779</c:v>
                      </c:pt>
                      <c:pt idx="5">
                        <c:v>5.7217165149544869</c:v>
                      </c:pt>
                      <c:pt idx="6">
                        <c:v>5.0452781371280722</c:v>
                      </c:pt>
                      <c:pt idx="7">
                        <c:v>4.169014084507042</c:v>
                      </c:pt>
                      <c:pt idx="8">
                        <c:v>3.8743455497382198</c:v>
                      </c:pt>
                      <c:pt idx="9">
                        <c:v>5.6664520283322606</c:v>
                      </c:pt>
                      <c:pt idx="10">
                        <c:v>5.6274256144890042</c:v>
                      </c:pt>
                      <c:pt idx="11">
                        <c:v>5.7456423499031635</c:v>
                      </c:pt>
                      <c:pt idx="12">
                        <c:v>3.8486209108402827</c:v>
                      </c:pt>
                      <c:pt idx="13">
                        <c:v>1.9387116948092558</c:v>
                      </c:pt>
                      <c:pt idx="14">
                        <c:v>1.2297734627831713</c:v>
                      </c:pt>
                      <c:pt idx="15">
                        <c:v>0.77369439071566737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537-4B5E-8B93-421D2C864CB1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Sheet2!$AA$19</c15:sqref>
                        </c15:formulaRef>
                      </c:ext>
                    </c:extLst>
                    <c:strCache>
                      <c:ptCount val="1"/>
                      <c:pt idx="0">
                        <c:v>mvk022</c:v>
                      </c:pt>
                    </c:strCache>
                  </c:strRef>
                </c:tx>
                <c:spPr>
                  <a:ln w="1270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Sheet2!$AB$19:$AY$19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3.9215686274509807</c:v>
                      </c:pt>
                      <c:pt idx="1">
                        <c:v>4.4117647058823533</c:v>
                      </c:pt>
                      <c:pt idx="2">
                        <c:v>9.477124183006536</c:v>
                      </c:pt>
                      <c:pt idx="3">
                        <c:v>12.581699346405228</c:v>
                      </c:pt>
                      <c:pt idx="4">
                        <c:v>11.601307189542483</c:v>
                      </c:pt>
                      <c:pt idx="5">
                        <c:v>9.359605911330048</c:v>
                      </c:pt>
                      <c:pt idx="6">
                        <c:v>2.5353773584905661</c:v>
                      </c:pt>
                      <c:pt idx="7">
                        <c:v>4.9099836333878892</c:v>
                      </c:pt>
                      <c:pt idx="8">
                        <c:v>4.738562091503268</c:v>
                      </c:pt>
                      <c:pt idx="9">
                        <c:v>4.0518638573743919</c:v>
                      </c:pt>
                      <c:pt idx="10">
                        <c:v>3.927986906710311</c:v>
                      </c:pt>
                      <c:pt idx="11">
                        <c:v>4.9504950495049505</c:v>
                      </c:pt>
                      <c:pt idx="12">
                        <c:v>4.9504950495049505</c:v>
                      </c:pt>
                      <c:pt idx="13">
                        <c:v>4.7933884297520661</c:v>
                      </c:pt>
                      <c:pt idx="14">
                        <c:v>3.9408866995073888</c:v>
                      </c:pt>
                      <c:pt idx="15">
                        <c:v>3.9603960396039604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E537-4B5E-8B93-421D2C864CB1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Sheet2!$AA$21</c15:sqref>
                        </c15:formulaRef>
                      </c:ext>
                    </c:extLst>
                    <c:strCache>
                      <c:ptCount val="1"/>
                      <c:pt idx="0">
                        <c:v>mvk102</c:v>
                      </c:pt>
                    </c:strCache>
                  </c:strRef>
                </c:tx>
                <c:spPr>
                  <a:ln w="1270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Sheet2!$AB$21:$AY$21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7.3170731707317067</c:v>
                      </c:pt>
                      <c:pt idx="1">
                        <c:v>7.3170731707317067</c:v>
                      </c:pt>
                      <c:pt idx="2">
                        <c:v>9.6075778078484433</c:v>
                      </c:pt>
                      <c:pt idx="3">
                        <c:v>9.375</c:v>
                      </c:pt>
                      <c:pt idx="4">
                        <c:v>5.6910569105691051</c:v>
                      </c:pt>
                      <c:pt idx="5">
                        <c:v>7.7445652173913038</c:v>
                      </c:pt>
                      <c:pt idx="6">
                        <c:v>6.3858695652173907</c:v>
                      </c:pt>
                      <c:pt idx="7">
                        <c:v>1.5916575192096598</c:v>
                      </c:pt>
                      <c:pt idx="8">
                        <c:v>2.4774774774774775</c:v>
                      </c:pt>
                      <c:pt idx="9">
                        <c:v>5.9299191374663067</c:v>
                      </c:pt>
                      <c:pt idx="10">
                        <c:v>6.7658998646820026</c:v>
                      </c:pt>
                      <c:pt idx="11">
                        <c:v>7.8911564625850348</c:v>
                      </c:pt>
                      <c:pt idx="12">
                        <c:v>7.5239398084815319</c:v>
                      </c:pt>
                      <c:pt idx="13">
                        <c:v>7.387140902872777</c:v>
                      </c:pt>
                      <c:pt idx="14">
                        <c:v>7.2972972972972974</c:v>
                      </c:pt>
                      <c:pt idx="15">
                        <c:v>7.4074074074074074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E537-4B5E-8B93-421D2C864CB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Sheet2!$AA$22</c15:sqref>
                        </c15:formulaRef>
                      </c:ext>
                    </c:extLst>
                    <c:strCache>
                      <c:ptCount val="1"/>
                      <c:pt idx="0">
                        <c:v>mvk105</c:v>
                      </c:pt>
                    </c:strCache>
                  </c:strRef>
                </c:tx>
                <c:spPr>
                  <a:ln w="63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Sheet2!$AB$22:$AY$22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1.2142237640936686</c:v>
                      </c:pt>
                      <c:pt idx="1">
                        <c:v>3.7800687285223367</c:v>
                      </c:pt>
                      <c:pt idx="2">
                        <c:v>8.6655112651646444</c:v>
                      </c:pt>
                      <c:pt idx="3">
                        <c:v>12.725709372312982</c:v>
                      </c:pt>
                      <c:pt idx="4">
                        <c:v>10.820244328097731</c:v>
                      </c:pt>
                      <c:pt idx="5">
                        <c:v>11.179577464788732</c:v>
                      </c:pt>
                      <c:pt idx="6">
                        <c:v>8.8006902502157036</c:v>
                      </c:pt>
                      <c:pt idx="7">
                        <c:v>6.7415730337078648</c:v>
                      </c:pt>
                      <c:pt idx="8">
                        <c:v>4.6006944444444446</c:v>
                      </c:pt>
                      <c:pt idx="9">
                        <c:v>4.8317515099223467</c:v>
                      </c:pt>
                      <c:pt idx="10">
                        <c:v>4.3029259896729775</c:v>
                      </c:pt>
                      <c:pt idx="11">
                        <c:v>3.9484978540772531</c:v>
                      </c:pt>
                      <c:pt idx="12">
                        <c:v>2.7538726333907055</c:v>
                      </c:pt>
                      <c:pt idx="13">
                        <c:v>1.3745704467353952</c:v>
                      </c:pt>
                      <c:pt idx="14">
                        <c:v>1.0362694300518134</c:v>
                      </c:pt>
                      <c:pt idx="15">
                        <c:v>1.0380622837370241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E537-4B5E-8B93-421D2C864CB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Sheet2!$AA$24</c15:sqref>
                        </c15:formulaRef>
                      </c:ext>
                    </c:extLst>
                    <c:strCache>
                      <c:ptCount val="1"/>
                      <c:pt idx="0">
                        <c:v>mvk107</c:v>
                      </c:pt>
                    </c:strCache>
                  </c:strRef>
                </c:tx>
                <c:spPr>
                  <a:ln w="1270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Sheet2!$AB$24:$AY$24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4.380103934669636</c:v>
                      </c:pt>
                      <c:pt idx="1">
                        <c:v>4.7226386806596707</c:v>
                      </c:pt>
                      <c:pt idx="2">
                        <c:v>10.138248847926269</c:v>
                      </c:pt>
                      <c:pt idx="3">
                        <c:v>11.460674157303371</c:v>
                      </c:pt>
                      <c:pt idx="4">
                        <c:v>8.2326283987915403</c:v>
                      </c:pt>
                      <c:pt idx="5">
                        <c:v>6.3552833078101063</c:v>
                      </c:pt>
                      <c:pt idx="6">
                        <c:v>4.9924357034795763</c:v>
                      </c:pt>
                      <c:pt idx="7">
                        <c:v>3.576864535768645</c:v>
                      </c:pt>
                      <c:pt idx="8">
                        <c:v>3.3033033033033035</c:v>
                      </c:pt>
                      <c:pt idx="9">
                        <c:v>3.2452830188679243</c:v>
                      </c:pt>
                      <c:pt idx="10">
                        <c:v>2.816901408450704</c:v>
                      </c:pt>
                      <c:pt idx="11">
                        <c:v>2.7169811320754715</c:v>
                      </c:pt>
                      <c:pt idx="12">
                        <c:v>3.5022354694485842</c:v>
                      </c:pt>
                      <c:pt idx="13">
                        <c:v>3.4795763993948565</c:v>
                      </c:pt>
                      <c:pt idx="14">
                        <c:v>4.4261065266316582</c:v>
                      </c:pt>
                      <c:pt idx="15">
                        <c:v>4.497751124437781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E537-4B5E-8B93-421D2C864CB1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Sheet2!$AA$26</c15:sqref>
                        </c15:formulaRef>
                      </c:ext>
                    </c:extLst>
                    <c:strCache>
                      <c:ptCount val="1"/>
                      <c:pt idx="0">
                        <c:v>mvk110</c:v>
                      </c:pt>
                    </c:strCache>
                  </c:strRef>
                </c:tx>
                <c:spPr>
                  <a:ln w="1270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Sheet2!$AB$26:$AY$26</c15:sqref>
                        </c15:formulaRef>
                      </c:ext>
                    </c:extLst>
                    <c:numCache>
                      <c:formatCode>0.00</c:formatCode>
                      <c:ptCount val="16"/>
                      <c:pt idx="0">
                        <c:v>7.3557692307692308</c:v>
                      </c:pt>
                      <c:pt idx="1">
                        <c:v>8.61819932595089</c:v>
                      </c:pt>
                      <c:pt idx="2">
                        <c:v>9.7878495660559306</c:v>
                      </c:pt>
                      <c:pt idx="3">
                        <c:v>11.164581328200192</c:v>
                      </c:pt>
                      <c:pt idx="4">
                        <c:v>13.001449975833735</c:v>
                      </c:pt>
                      <c:pt idx="5">
                        <c:v>11.306901615271659</c:v>
                      </c:pt>
                      <c:pt idx="6">
                        <c:v>10.13868962219034</c:v>
                      </c:pt>
                      <c:pt idx="7">
                        <c:v>8.5293195359046727</c:v>
                      </c:pt>
                      <c:pt idx="8">
                        <c:v>14.684014869888477</c:v>
                      </c:pt>
                      <c:pt idx="9">
                        <c:v>9.5238095238095237</c:v>
                      </c:pt>
                      <c:pt idx="10">
                        <c:v>9.2441020702936925</c:v>
                      </c:pt>
                      <c:pt idx="11">
                        <c:v>9.1475095785440619</c:v>
                      </c:pt>
                      <c:pt idx="12">
                        <c:v>8.2006753497346843</c:v>
                      </c:pt>
                      <c:pt idx="13">
                        <c:v>7.9866092778574842</c:v>
                      </c:pt>
                      <c:pt idx="14">
                        <c:v>7.7983832620066567</c:v>
                      </c:pt>
                      <c:pt idx="15">
                        <c:v>7.434052757793765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E537-4B5E-8B93-421D2C864CB1}"/>
                  </c:ext>
                </c:extLst>
              </c15:ser>
            </c15:filteredLineSeries>
          </c:ext>
        </c:extLst>
      </c:lineChart>
      <c:catAx>
        <c:axId val="2068657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Uhrzeit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73983664"/>
        <c:crosses val="autoZero"/>
        <c:auto val="1"/>
        <c:lblAlgn val="ctr"/>
        <c:lblOffset val="100"/>
        <c:tickLblSkip val="1"/>
        <c:noMultiLvlLbl val="0"/>
      </c:catAx>
      <c:valAx>
        <c:axId val="20739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Lucida Sans" panose="020B0602030504020204" pitchFamily="34" charset="0"/>
                    <a:ea typeface="+mn-ea"/>
                    <a:cs typeface="+mn-cs"/>
                  </a:defRPr>
                </a:pPr>
                <a:r>
                  <a:rPr lang="de-CH" sz="1600"/>
                  <a:t>Wahrscheinlichkeit in Prozent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Lucida Sans" panose="020B0602030504020204" pitchFamily="34" charset="0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pPr>
            <a:endParaRPr lang="de-DE"/>
          </a:p>
        </c:txPr>
        <c:crossAx val="2068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Lucida Sans" panose="020B0602030504020204" pitchFamily="34" charset="0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ucida Sans" panose="020B0602030504020204" pitchFamily="34" charset="0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  <a:latin typeface="Open Sans"/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D-4D04-9611-1B5097E5E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 dirty="0">
                    <a:solidFill>
                      <a:schemeClr val="tx1"/>
                    </a:solidFill>
                    <a:latin typeface="Open Sans"/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  <a:latin typeface="Open Sans"/>
                  </a:rPr>
                  <a:t>Häufigkeit</a:t>
                </a:r>
                <a:endParaRPr lang="de-CH" dirty="0">
                  <a:solidFill>
                    <a:schemeClr val="tx1"/>
                  </a:solidFill>
                  <a:latin typeface="Open San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543-A377-1AD4228B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49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Sheet3!$B$3:$IW$3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3</c:v>
                </c:pt>
                <c:pt idx="122">
                  <c:v>1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2</c:v>
                </c:pt>
                <c:pt idx="127">
                  <c:v>4</c:v>
                </c:pt>
                <c:pt idx="128">
                  <c:v>4</c:v>
                </c:pt>
                <c:pt idx="129">
                  <c:v>3</c:v>
                </c:pt>
                <c:pt idx="130">
                  <c:v>3</c:v>
                </c:pt>
                <c:pt idx="131">
                  <c:v>7</c:v>
                </c:pt>
                <c:pt idx="132">
                  <c:v>3</c:v>
                </c:pt>
                <c:pt idx="133">
                  <c:v>2</c:v>
                </c:pt>
                <c:pt idx="134">
                  <c:v>9</c:v>
                </c:pt>
                <c:pt idx="135">
                  <c:v>12</c:v>
                </c:pt>
                <c:pt idx="136">
                  <c:v>12</c:v>
                </c:pt>
                <c:pt idx="137">
                  <c:v>5</c:v>
                </c:pt>
                <c:pt idx="138">
                  <c:v>13</c:v>
                </c:pt>
                <c:pt idx="139">
                  <c:v>20</c:v>
                </c:pt>
                <c:pt idx="140">
                  <c:v>19</c:v>
                </c:pt>
                <c:pt idx="141">
                  <c:v>16</c:v>
                </c:pt>
                <c:pt idx="142">
                  <c:v>12</c:v>
                </c:pt>
                <c:pt idx="143">
                  <c:v>16</c:v>
                </c:pt>
                <c:pt idx="144">
                  <c:v>19</c:v>
                </c:pt>
                <c:pt idx="145">
                  <c:v>21</c:v>
                </c:pt>
                <c:pt idx="146">
                  <c:v>12</c:v>
                </c:pt>
                <c:pt idx="147">
                  <c:v>14</c:v>
                </c:pt>
                <c:pt idx="148">
                  <c:v>12</c:v>
                </c:pt>
                <c:pt idx="149">
                  <c:v>10</c:v>
                </c:pt>
                <c:pt idx="150">
                  <c:v>12</c:v>
                </c:pt>
                <c:pt idx="151">
                  <c:v>17</c:v>
                </c:pt>
                <c:pt idx="152">
                  <c:v>12</c:v>
                </c:pt>
                <c:pt idx="153">
                  <c:v>9</c:v>
                </c:pt>
                <c:pt idx="154">
                  <c:v>15</c:v>
                </c:pt>
                <c:pt idx="155">
                  <c:v>6</c:v>
                </c:pt>
                <c:pt idx="156">
                  <c:v>7</c:v>
                </c:pt>
                <c:pt idx="157">
                  <c:v>5</c:v>
                </c:pt>
                <c:pt idx="158">
                  <c:v>10</c:v>
                </c:pt>
                <c:pt idx="159">
                  <c:v>12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6</c:v>
                </c:pt>
                <c:pt idx="165">
                  <c:v>8</c:v>
                </c:pt>
                <c:pt idx="166">
                  <c:v>2</c:v>
                </c:pt>
                <c:pt idx="167">
                  <c:v>4</c:v>
                </c:pt>
                <c:pt idx="168">
                  <c:v>4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1</c:v>
                </c:pt>
                <c:pt idx="173">
                  <c:v>5</c:v>
                </c:pt>
                <c:pt idx="174">
                  <c:v>3</c:v>
                </c:pt>
                <c:pt idx="175">
                  <c:v>2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AE-B3BD-15AA4B2E2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153391"/>
        <c:axId val="928355791"/>
      </c:barChart>
      <c:catAx>
        <c:axId val="923153391"/>
        <c:scaling>
          <c:orientation val="minMax"/>
        </c:scaling>
        <c:delete val="1"/>
        <c:axPos val="b"/>
        <c:majorTickMark val="none"/>
        <c:minorTickMark val="none"/>
        <c:tickLblPos val="nextTo"/>
        <c:crossAx val="928355791"/>
        <c:crosses val="autoZero"/>
        <c:auto val="1"/>
        <c:lblAlgn val="ctr"/>
        <c:lblOffset val="100"/>
        <c:noMultiLvlLbl val="0"/>
      </c:catAx>
      <c:valAx>
        <c:axId val="928355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315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>
                <a:solidFill>
                  <a:schemeClr val="tx1"/>
                </a:solidFill>
              </a:rPr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Sheet3!$B$5:$IW$5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0</c:v>
                </c:pt>
                <c:pt idx="215">
                  <c:v>2</c:v>
                </c:pt>
                <c:pt idx="216">
                  <c:v>3</c:v>
                </c:pt>
                <c:pt idx="217">
                  <c:v>3</c:v>
                </c:pt>
                <c:pt idx="218">
                  <c:v>0</c:v>
                </c:pt>
                <c:pt idx="219">
                  <c:v>1</c:v>
                </c:pt>
                <c:pt idx="220">
                  <c:v>1</c:v>
                </c:pt>
                <c:pt idx="221">
                  <c:v>3</c:v>
                </c:pt>
                <c:pt idx="222">
                  <c:v>1</c:v>
                </c:pt>
                <c:pt idx="223">
                  <c:v>6</c:v>
                </c:pt>
                <c:pt idx="224">
                  <c:v>6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5</c:v>
                </c:pt>
                <c:pt idx="230">
                  <c:v>9</c:v>
                </c:pt>
                <c:pt idx="231">
                  <c:v>15</c:v>
                </c:pt>
                <c:pt idx="232">
                  <c:v>17</c:v>
                </c:pt>
                <c:pt idx="233">
                  <c:v>13</c:v>
                </c:pt>
                <c:pt idx="234">
                  <c:v>7</c:v>
                </c:pt>
                <c:pt idx="235">
                  <c:v>15</c:v>
                </c:pt>
                <c:pt idx="236">
                  <c:v>16</c:v>
                </c:pt>
                <c:pt idx="237">
                  <c:v>20</c:v>
                </c:pt>
                <c:pt idx="238">
                  <c:v>26</c:v>
                </c:pt>
                <c:pt idx="239">
                  <c:v>23</c:v>
                </c:pt>
                <c:pt idx="240">
                  <c:v>27</c:v>
                </c:pt>
                <c:pt idx="241">
                  <c:v>48</c:v>
                </c:pt>
                <c:pt idx="242">
                  <c:v>46</c:v>
                </c:pt>
                <c:pt idx="243">
                  <c:v>28</c:v>
                </c:pt>
                <c:pt idx="244">
                  <c:v>25</c:v>
                </c:pt>
                <c:pt idx="245">
                  <c:v>22</c:v>
                </c:pt>
                <c:pt idx="246">
                  <c:v>17</c:v>
                </c:pt>
                <c:pt idx="247">
                  <c:v>8</c:v>
                </c:pt>
                <c:pt idx="248">
                  <c:v>13</c:v>
                </c:pt>
                <c:pt idx="249">
                  <c:v>8</c:v>
                </c:pt>
                <c:pt idx="250">
                  <c:v>7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D-4DC7-96BD-2B5CAE9E8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79407"/>
        <c:axId val="921103887"/>
      </c:barChart>
      <c:catAx>
        <c:axId val="923879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1103887"/>
        <c:crosses val="autoZero"/>
        <c:auto val="1"/>
        <c:lblAlgn val="ctr"/>
        <c:lblOffset val="100"/>
        <c:noMultiLvlLbl val="0"/>
      </c:catAx>
      <c:valAx>
        <c:axId val="921103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>
                    <a:solidFill>
                      <a:schemeClr val="tx1"/>
                    </a:solidFill>
                  </a:rPr>
                  <a:t>Häufigkeit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387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Sheet3!$B$6:$IW$6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2</c:v>
                </c:pt>
                <c:pt idx="217">
                  <c:v>10</c:v>
                </c:pt>
                <c:pt idx="218">
                  <c:v>11</c:v>
                </c:pt>
                <c:pt idx="219">
                  <c:v>9</c:v>
                </c:pt>
                <c:pt idx="220">
                  <c:v>11</c:v>
                </c:pt>
                <c:pt idx="221">
                  <c:v>9</c:v>
                </c:pt>
                <c:pt idx="222">
                  <c:v>7</c:v>
                </c:pt>
                <c:pt idx="223">
                  <c:v>16</c:v>
                </c:pt>
                <c:pt idx="224">
                  <c:v>18</c:v>
                </c:pt>
                <c:pt idx="225">
                  <c:v>23</c:v>
                </c:pt>
                <c:pt idx="226">
                  <c:v>32</c:v>
                </c:pt>
                <c:pt idx="227">
                  <c:v>29</c:v>
                </c:pt>
                <c:pt idx="228">
                  <c:v>45</c:v>
                </c:pt>
                <c:pt idx="229">
                  <c:v>55</c:v>
                </c:pt>
                <c:pt idx="230">
                  <c:v>27</c:v>
                </c:pt>
                <c:pt idx="231">
                  <c:v>27</c:v>
                </c:pt>
                <c:pt idx="232">
                  <c:v>31</c:v>
                </c:pt>
                <c:pt idx="233">
                  <c:v>17</c:v>
                </c:pt>
                <c:pt idx="234">
                  <c:v>11</c:v>
                </c:pt>
                <c:pt idx="235">
                  <c:v>16</c:v>
                </c:pt>
                <c:pt idx="236">
                  <c:v>10</c:v>
                </c:pt>
                <c:pt idx="237">
                  <c:v>11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3</c:v>
                </c:pt>
                <c:pt idx="242">
                  <c:v>2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9AC-AF7C-8AE37763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7583"/>
        <c:axId val="921099567"/>
      </c:barChart>
      <c:catAx>
        <c:axId val="837417583"/>
        <c:scaling>
          <c:orientation val="minMax"/>
        </c:scaling>
        <c:delete val="1"/>
        <c:axPos val="b"/>
        <c:majorTickMark val="none"/>
        <c:minorTickMark val="none"/>
        <c:tickLblPos val="nextTo"/>
        <c:crossAx val="921099567"/>
        <c:crosses val="autoZero"/>
        <c:auto val="1"/>
        <c:lblAlgn val="ctr"/>
        <c:lblOffset val="100"/>
        <c:noMultiLvlLbl val="0"/>
      </c:catAx>
      <c:valAx>
        <c:axId val="921099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741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Sheet3!$B$7:$IW$7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0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0</c:v>
                </c:pt>
                <c:pt idx="214">
                  <c:v>1</c:v>
                </c:pt>
                <c:pt idx="215">
                  <c:v>1</c:v>
                </c:pt>
                <c:pt idx="216">
                  <c:v>3</c:v>
                </c:pt>
                <c:pt idx="217">
                  <c:v>1</c:v>
                </c:pt>
                <c:pt idx="218">
                  <c:v>6</c:v>
                </c:pt>
                <c:pt idx="219">
                  <c:v>6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5</c:v>
                </c:pt>
                <c:pt idx="225">
                  <c:v>9</c:v>
                </c:pt>
                <c:pt idx="226">
                  <c:v>15</c:v>
                </c:pt>
                <c:pt idx="227">
                  <c:v>17</c:v>
                </c:pt>
                <c:pt idx="228">
                  <c:v>13</c:v>
                </c:pt>
                <c:pt idx="229">
                  <c:v>7</c:v>
                </c:pt>
                <c:pt idx="230">
                  <c:v>15</c:v>
                </c:pt>
                <c:pt idx="231">
                  <c:v>16</c:v>
                </c:pt>
                <c:pt idx="232">
                  <c:v>20</c:v>
                </c:pt>
                <c:pt idx="233">
                  <c:v>26</c:v>
                </c:pt>
                <c:pt idx="234">
                  <c:v>23</c:v>
                </c:pt>
                <c:pt idx="235">
                  <c:v>27</c:v>
                </c:pt>
                <c:pt idx="236">
                  <c:v>48</c:v>
                </c:pt>
                <c:pt idx="237">
                  <c:v>46</c:v>
                </c:pt>
                <c:pt idx="238">
                  <c:v>28</c:v>
                </c:pt>
                <c:pt idx="239">
                  <c:v>25</c:v>
                </c:pt>
                <c:pt idx="240">
                  <c:v>22</c:v>
                </c:pt>
                <c:pt idx="241">
                  <c:v>17</c:v>
                </c:pt>
                <c:pt idx="242">
                  <c:v>8</c:v>
                </c:pt>
                <c:pt idx="243">
                  <c:v>13</c:v>
                </c:pt>
                <c:pt idx="244">
                  <c:v>8</c:v>
                </c:pt>
                <c:pt idx="245">
                  <c:v>7</c:v>
                </c:pt>
                <c:pt idx="246">
                  <c:v>4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1</c:v>
                </c:pt>
                <c:pt idx="251">
                  <c:v>0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A-437A-95B3-3C99D4707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92046623"/>
        <c:axId val="829527487"/>
      </c:barChart>
      <c:catAx>
        <c:axId val="992046623"/>
        <c:scaling>
          <c:orientation val="minMax"/>
        </c:scaling>
        <c:delete val="1"/>
        <c:axPos val="b"/>
        <c:majorTickMark val="out"/>
        <c:minorTickMark val="none"/>
        <c:tickLblPos val="nextTo"/>
        <c:crossAx val="829527487"/>
        <c:crosses val="autoZero"/>
        <c:auto val="1"/>
        <c:lblAlgn val="ctr"/>
        <c:lblOffset val="100"/>
        <c:noMultiLvlLbl val="0"/>
      </c:catAx>
      <c:valAx>
        <c:axId val="8295274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9204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r>
              <a:rPr lang="de-CH" sz="2400"/>
              <a:t>Histogramm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en Sans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Sheet3!$B$1:$IW$1</c:f>
              <c:numCache>
                <c:formatCode>General</c:formatCode>
                <c:ptCount val="256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5</c:v>
                </c:pt>
                <c:pt idx="74">
                  <c:v>1</c:v>
                </c:pt>
                <c:pt idx="75">
                  <c:v>3</c:v>
                </c:pt>
                <c:pt idx="76">
                  <c:v>4</c:v>
                </c:pt>
                <c:pt idx="77">
                  <c:v>7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4</c:v>
                </c:pt>
                <c:pt idx="84">
                  <c:v>7</c:v>
                </c:pt>
                <c:pt idx="85">
                  <c:v>12</c:v>
                </c:pt>
                <c:pt idx="86">
                  <c:v>9</c:v>
                </c:pt>
                <c:pt idx="87">
                  <c:v>4</c:v>
                </c:pt>
                <c:pt idx="88">
                  <c:v>16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12</c:v>
                </c:pt>
                <c:pt idx="93">
                  <c:v>16</c:v>
                </c:pt>
                <c:pt idx="94">
                  <c:v>19</c:v>
                </c:pt>
                <c:pt idx="95">
                  <c:v>14</c:v>
                </c:pt>
                <c:pt idx="96">
                  <c:v>16</c:v>
                </c:pt>
                <c:pt idx="97">
                  <c:v>8</c:v>
                </c:pt>
                <c:pt idx="98">
                  <c:v>12</c:v>
                </c:pt>
                <c:pt idx="99">
                  <c:v>14</c:v>
                </c:pt>
                <c:pt idx="100">
                  <c:v>12</c:v>
                </c:pt>
                <c:pt idx="101">
                  <c:v>17</c:v>
                </c:pt>
                <c:pt idx="102">
                  <c:v>12</c:v>
                </c:pt>
                <c:pt idx="103">
                  <c:v>8</c:v>
                </c:pt>
                <c:pt idx="104">
                  <c:v>12</c:v>
                </c:pt>
                <c:pt idx="105">
                  <c:v>10</c:v>
                </c:pt>
                <c:pt idx="106">
                  <c:v>9</c:v>
                </c:pt>
                <c:pt idx="107">
                  <c:v>5</c:v>
                </c:pt>
                <c:pt idx="108">
                  <c:v>6</c:v>
                </c:pt>
                <c:pt idx="109">
                  <c:v>12</c:v>
                </c:pt>
                <c:pt idx="110">
                  <c:v>8</c:v>
                </c:pt>
                <c:pt idx="111">
                  <c:v>5</c:v>
                </c:pt>
                <c:pt idx="112">
                  <c:v>8</c:v>
                </c:pt>
                <c:pt idx="113">
                  <c:v>3</c:v>
                </c:pt>
                <c:pt idx="114">
                  <c:v>5</c:v>
                </c:pt>
                <c:pt idx="115">
                  <c:v>8</c:v>
                </c:pt>
                <c:pt idx="116">
                  <c:v>2</c:v>
                </c:pt>
                <c:pt idx="117">
                  <c:v>6</c:v>
                </c:pt>
                <c:pt idx="118">
                  <c:v>6</c:v>
                </c:pt>
                <c:pt idx="119">
                  <c:v>2</c:v>
                </c:pt>
                <c:pt idx="120">
                  <c:v>6</c:v>
                </c:pt>
                <c:pt idx="121">
                  <c:v>3</c:v>
                </c:pt>
                <c:pt idx="122">
                  <c:v>3</c:v>
                </c:pt>
                <c:pt idx="123">
                  <c:v>4</c:v>
                </c:pt>
                <c:pt idx="124">
                  <c:v>3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C-4FB5-B09A-17468C637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837413007"/>
        <c:axId val="928347151"/>
      </c:barChart>
      <c:catAx>
        <c:axId val="837413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de-CH" sz="1400"/>
                  <a:t>Farbwert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928347151"/>
        <c:crosses val="autoZero"/>
        <c:auto val="1"/>
        <c:lblAlgn val="ctr"/>
        <c:lblOffset val="100"/>
        <c:noMultiLvlLbl val="0"/>
      </c:catAx>
      <c:valAx>
        <c:axId val="928347151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pen Sans"/>
                    <a:ea typeface="+mn-ea"/>
                    <a:cs typeface="+mn-cs"/>
                  </a:defRPr>
                </a:pPr>
                <a:r>
                  <a:rPr lang="en-US" sz="1400"/>
                  <a:t>Häufigkeit</a:t>
                </a:r>
                <a:endParaRPr lang="de-CH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pPr>
            <a:endParaRPr lang="de-DE"/>
          </a:p>
        </c:txPr>
        <c:crossAx val="83741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ADADFF">
        <a:alpha val="0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  <a:latin typeface="Open Sans"/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FF00">
                <a:alpha val="50000"/>
              </a:srgbClr>
            </a:solidFill>
            <a:ln>
              <a:noFill/>
            </a:ln>
            <a:effectLst/>
          </c:spPr>
          <c:invertIfNegative val="0"/>
          <c:val>
            <c:numRef>
              <c:f>Sheet3!$B$2:$IW$2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0</c:v>
                </c:pt>
                <c:pt idx="121">
                  <c:v>2</c:v>
                </c:pt>
                <c:pt idx="122">
                  <c:v>2</c:v>
                </c:pt>
                <c:pt idx="123">
                  <c:v>5</c:v>
                </c:pt>
                <c:pt idx="124">
                  <c:v>2</c:v>
                </c:pt>
                <c:pt idx="125">
                  <c:v>2</c:v>
                </c:pt>
                <c:pt idx="126">
                  <c:v>6</c:v>
                </c:pt>
                <c:pt idx="127">
                  <c:v>4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9</c:v>
                </c:pt>
                <c:pt idx="133">
                  <c:v>9</c:v>
                </c:pt>
                <c:pt idx="134">
                  <c:v>14</c:v>
                </c:pt>
                <c:pt idx="135">
                  <c:v>10</c:v>
                </c:pt>
                <c:pt idx="136">
                  <c:v>18</c:v>
                </c:pt>
                <c:pt idx="137">
                  <c:v>18</c:v>
                </c:pt>
                <c:pt idx="138">
                  <c:v>18</c:v>
                </c:pt>
                <c:pt idx="139">
                  <c:v>16</c:v>
                </c:pt>
                <c:pt idx="140">
                  <c:v>12</c:v>
                </c:pt>
                <c:pt idx="141">
                  <c:v>17</c:v>
                </c:pt>
                <c:pt idx="142">
                  <c:v>19</c:v>
                </c:pt>
                <c:pt idx="143">
                  <c:v>16</c:v>
                </c:pt>
                <c:pt idx="144">
                  <c:v>13</c:v>
                </c:pt>
                <c:pt idx="145">
                  <c:v>13</c:v>
                </c:pt>
                <c:pt idx="146">
                  <c:v>11</c:v>
                </c:pt>
                <c:pt idx="147">
                  <c:v>9</c:v>
                </c:pt>
                <c:pt idx="148">
                  <c:v>13</c:v>
                </c:pt>
                <c:pt idx="149">
                  <c:v>15</c:v>
                </c:pt>
                <c:pt idx="150">
                  <c:v>13</c:v>
                </c:pt>
                <c:pt idx="151">
                  <c:v>14</c:v>
                </c:pt>
                <c:pt idx="152">
                  <c:v>13</c:v>
                </c:pt>
                <c:pt idx="153">
                  <c:v>5</c:v>
                </c:pt>
                <c:pt idx="154">
                  <c:v>9</c:v>
                </c:pt>
                <c:pt idx="155">
                  <c:v>6</c:v>
                </c:pt>
                <c:pt idx="156">
                  <c:v>7</c:v>
                </c:pt>
                <c:pt idx="157">
                  <c:v>13</c:v>
                </c:pt>
                <c:pt idx="158">
                  <c:v>8</c:v>
                </c:pt>
                <c:pt idx="159">
                  <c:v>3</c:v>
                </c:pt>
                <c:pt idx="160">
                  <c:v>6</c:v>
                </c:pt>
                <c:pt idx="161">
                  <c:v>5</c:v>
                </c:pt>
                <c:pt idx="162">
                  <c:v>5</c:v>
                </c:pt>
                <c:pt idx="163">
                  <c:v>6</c:v>
                </c:pt>
                <c:pt idx="164">
                  <c:v>2</c:v>
                </c:pt>
                <c:pt idx="165">
                  <c:v>5</c:v>
                </c:pt>
                <c:pt idx="166">
                  <c:v>5</c:v>
                </c:pt>
                <c:pt idx="167">
                  <c:v>1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7-42E8-A74B-69EC77AE0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923881903"/>
        <c:axId val="928350607"/>
      </c:barChart>
      <c:catAx>
        <c:axId val="923881903"/>
        <c:scaling>
          <c:orientation val="minMax"/>
        </c:scaling>
        <c:delete val="1"/>
        <c:axPos val="b"/>
        <c:majorTickMark val="out"/>
        <c:minorTickMark val="none"/>
        <c:tickLblPos val="nextTo"/>
        <c:crossAx val="928350607"/>
        <c:crosses val="autoZero"/>
        <c:auto val="1"/>
        <c:lblAlgn val="ctr"/>
        <c:lblOffset val="100"/>
        <c:noMultiLvlLbl val="0"/>
      </c:catAx>
      <c:valAx>
        <c:axId val="9283506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388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AC025-D944-4396-B583-4F2BE8E84105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ADDC7-73CD-4F1C-85A1-19A2879D999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084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02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der 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dirty="0"/>
              <a:t>Wo </a:t>
            </a:r>
            <a:r>
              <a:rPr lang="en-US" dirty="0" err="1"/>
              <a:t>Schnee</a:t>
            </a:r>
            <a:r>
              <a:rPr lang="en-US" dirty="0"/>
              <a:t> </a:t>
            </a:r>
            <a:r>
              <a:rPr lang="en-US" dirty="0" err="1"/>
              <a:t>länger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bleibt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1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Häufigkeitsverteilung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08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064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25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30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Bildausschnitten</a:t>
            </a:r>
            <a:r>
              <a:rPr lang="en-US" dirty="0"/>
              <a:t> in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abgespeichert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AlleFarbwerte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baseline="0" dirty="0"/>
              <a:t> 0 und 255</a:t>
            </a:r>
          </a:p>
          <a:p>
            <a:r>
              <a:rPr lang="en-US" baseline="0" dirty="0" err="1"/>
              <a:t>Ausser</a:t>
            </a:r>
            <a:r>
              <a:rPr lang="en-US" baseline="0" dirty="0"/>
              <a:t> </a:t>
            </a:r>
            <a:r>
              <a:rPr lang="en-US" baseline="0" dirty="0" err="1"/>
              <a:t>Standardabweichung</a:t>
            </a:r>
            <a:r>
              <a:rPr lang="en-US" baseline="0" dirty="0"/>
              <a:t>: 0 und 115</a:t>
            </a:r>
          </a:p>
          <a:p>
            <a:r>
              <a:rPr lang="en-US" baseline="0" dirty="0"/>
              <a:t>Und Contrast 0 und 1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Vektor</a:t>
            </a:r>
            <a:endParaRPr lang="en-US" baseline="0" dirty="0"/>
          </a:p>
          <a:p>
            <a:r>
              <a:rPr lang="en-US" baseline="0" dirty="0" err="1"/>
              <a:t>Distanzmass</a:t>
            </a:r>
            <a:r>
              <a:rPr lang="en-US" baseline="0" dirty="0"/>
              <a:t>: </a:t>
            </a:r>
            <a:r>
              <a:rPr lang="en-US" baseline="0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78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Zuerst</a:t>
            </a:r>
            <a:r>
              <a:rPr lang="en-US" dirty="0"/>
              <a:t> Plot </a:t>
            </a:r>
            <a:r>
              <a:rPr lang="en-US" dirty="0" err="1"/>
              <a:t>dann</a:t>
            </a:r>
            <a:r>
              <a:rPr lang="en-US" baseline="0" dirty="0"/>
              <a:t> 2D 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Mvk122</a:t>
            </a:r>
          </a:p>
          <a:p>
            <a:r>
              <a:rPr lang="en-US" dirty="0"/>
              <a:t>Grass</a:t>
            </a:r>
            <a:r>
              <a:rPr lang="en-US" baseline="0" dirty="0"/>
              <a:t> 145</a:t>
            </a:r>
          </a:p>
          <a:p>
            <a:r>
              <a:rPr lang="en-US" baseline="0" dirty="0"/>
              <a:t>X: Median BGR</a:t>
            </a:r>
          </a:p>
          <a:p>
            <a:r>
              <a:rPr lang="en-US" baseline="0" dirty="0"/>
              <a:t>Y: </a:t>
            </a:r>
            <a:r>
              <a:rPr lang="en-US" baseline="0" dirty="0" err="1"/>
              <a:t>SdtDev</a:t>
            </a:r>
            <a:r>
              <a:rPr lang="en-US" baseline="0" dirty="0"/>
              <a:t> BGR</a:t>
            </a:r>
          </a:p>
          <a:p>
            <a:endParaRPr lang="en-US" baseline="0" dirty="0"/>
          </a:p>
          <a:p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Ausreisser</a:t>
            </a:r>
            <a:r>
              <a:rPr lang="en-US" baseline="0" dirty="0"/>
              <a:t>? Autos, </a:t>
            </a:r>
            <a:r>
              <a:rPr lang="en-US" baseline="0" dirty="0" err="1"/>
              <a:t>Nebel</a:t>
            </a:r>
            <a:r>
              <a:rPr lang="en-US" baseline="0" dirty="0"/>
              <a:t>, </a:t>
            </a:r>
            <a:r>
              <a:rPr lang="en-US" baseline="0" dirty="0" err="1"/>
              <a:t>Lichtverhältnisse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5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3091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80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Kontext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7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Wochenslot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</a:t>
            </a:r>
            <a:r>
              <a:rPr lang="en-US" baseline="0" dirty="0" err="1"/>
              <a:t>verändert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der </a:t>
            </a:r>
            <a:r>
              <a:rPr lang="en-US" baseline="0" dirty="0" err="1"/>
              <a:t>Sonnenstand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stark</a:t>
            </a:r>
          </a:p>
          <a:p>
            <a:endParaRPr lang="en-US" baseline="0" dirty="0"/>
          </a:p>
          <a:p>
            <a:r>
              <a:rPr lang="en-US" baseline="0" dirty="0"/>
              <a:t>12 </a:t>
            </a:r>
            <a:r>
              <a:rPr lang="en-US" baseline="0" dirty="0" err="1"/>
              <a:t>verschieden</a:t>
            </a:r>
            <a:r>
              <a:rPr lang="en-US" baseline="0" dirty="0"/>
              <a:t> </a:t>
            </a:r>
            <a:r>
              <a:rPr lang="en-US" baseline="0" dirty="0" err="1"/>
              <a:t>Permutationen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784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654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Combined 2D Plot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744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Bildausschnitt</a:t>
            </a:r>
            <a:endParaRPr lang="en-US" dirty="0"/>
          </a:p>
          <a:p>
            <a:r>
              <a:rPr lang="en-US" dirty="0" err="1"/>
              <a:t>Angereichert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Aufnahmezeit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496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120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491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717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185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</a:p>
          <a:p>
            <a:endParaRPr lang="en-US" dirty="0"/>
          </a:p>
          <a:p>
            <a:r>
              <a:rPr lang="en-US" dirty="0" err="1"/>
              <a:t>Euklidische</a:t>
            </a:r>
            <a:r>
              <a:rPr lang="en-US" baseline="0" dirty="0"/>
              <a:t> </a:t>
            </a:r>
            <a:r>
              <a:rPr lang="en-US" baseline="0" dirty="0" err="1"/>
              <a:t>Distanz</a:t>
            </a:r>
            <a:endParaRPr lang="en-US" baseline="0" dirty="0"/>
          </a:p>
          <a:p>
            <a:r>
              <a:rPr lang="en-US" baseline="0" dirty="0" err="1"/>
              <a:t>Standardabweichung</a:t>
            </a:r>
            <a:r>
              <a:rPr lang="en-US" baseline="0" dirty="0"/>
              <a:t> und </a:t>
            </a:r>
            <a:r>
              <a:rPr lang="en-US" baseline="0" dirty="0" err="1"/>
              <a:t>Kontrast</a:t>
            </a:r>
            <a:r>
              <a:rPr lang="en-US" baseline="0" dirty="0"/>
              <a:t> </a:t>
            </a:r>
            <a:r>
              <a:rPr lang="en-US" baseline="0" dirty="0" err="1"/>
              <a:t>skaliert</a:t>
            </a:r>
            <a:r>
              <a:rPr lang="en-US" baseline="0" dirty="0"/>
              <a:t> auf 0 </a:t>
            </a:r>
            <a:r>
              <a:rPr lang="en-US" baseline="0" dirty="0" err="1"/>
              <a:t>bis</a:t>
            </a:r>
            <a:r>
              <a:rPr lang="en-US" baseline="0" dirty="0"/>
              <a:t> 255</a:t>
            </a:r>
          </a:p>
          <a:p>
            <a:endParaRPr lang="en-US" baseline="0" dirty="0"/>
          </a:p>
          <a:p>
            <a:r>
              <a:rPr lang="en-US" baseline="0" dirty="0"/>
              <a:t>Debug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857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Erkennungsrate</a:t>
            </a:r>
            <a:endParaRPr lang="en-US" dirty="0"/>
          </a:p>
          <a:p>
            <a:r>
              <a:rPr lang="en-US" dirty="0"/>
              <a:t>1000</a:t>
            </a:r>
            <a:r>
              <a:rPr lang="en-US" baseline="0" dirty="0"/>
              <a:t> </a:t>
            </a:r>
            <a:r>
              <a:rPr lang="en-US" baseline="0" dirty="0" err="1"/>
              <a:t>zufällige</a:t>
            </a:r>
            <a:r>
              <a:rPr lang="en-US" baseline="0" dirty="0"/>
              <a:t> </a:t>
            </a:r>
            <a:r>
              <a:rPr lang="en-US" baseline="0" dirty="0" err="1"/>
              <a:t>Bilder</a:t>
            </a:r>
            <a:endParaRPr lang="en-US" baseline="0" dirty="0"/>
          </a:p>
          <a:p>
            <a:r>
              <a:rPr lang="en-US" baseline="0" dirty="0"/>
              <a:t>In </a:t>
            </a:r>
            <a:r>
              <a:rPr lang="en-US" baseline="0" dirty="0" err="1"/>
              <a:t>echtem</a:t>
            </a:r>
            <a:r>
              <a:rPr lang="en-US" baseline="0" dirty="0"/>
              <a:t> </a:t>
            </a:r>
            <a:r>
              <a:rPr lang="en-US" baseline="0" dirty="0" err="1"/>
              <a:t>Schneeverhältnis</a:t>
            </a:r>
            <a:endParaRPr lang="en-US" baseline="0" dirty="0"/>
          </a:p>
          <a:p>
            <a:r>
              <a:rPr lang="en-US" baseline="0" dirty="0"/>
              <a:t>3 </a:t>
            </a:r>
            <a:r>
              <a:rPr lang="en-US" baseline="0" dirty="0" err="1"/>
              <a:t>nächste</a:t>
            </a:r>
            <a:r>
              <a:rPr lang="en-US" baseline="0" dirty="0"/>
              <a:t> </a:t>
            </a:r>
            <a:r>
              <a:rPr lang="en-US" baseline="0" dirty="0" err="1"/>
              <a:t>Nachbaren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latin typeface="Open Sans"/>
                <a:sym typeface="Open Sans"/>
              </a:rPr>
              <a:t>Einfluss der Bildausschnitte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latin typeface="Open Sans"/>
                <a:sym typeface="Open Sans"/>
              </a:rPr>
              <a:t>Livebetrieb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" sz="1200" dirty="0">
                <a:latin typeface="Open Sans"/>
                <a:sym typeface="Open Sans"/>
              </a:rPr>
              <a:t>Kameragruppen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7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0387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Regressionsanalysen</a:t>
            </a:r>
            <a:endParaRPr lang="en-US" dirty="0"/>
          </a:p>
          <a:p>
            <a:r>
              <a:rPr lang="en-US" dirty="0"/>
              <a:t>Big</a:t>
            </a:r>
            <a:r>
              <a:rPr lang="en-US" baseline="0" dirty="0"/>
              <a:t> Data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0428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58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610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5330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3429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65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0760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171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NNN Classification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152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Szenario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35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Die ASTRA </a:t>
            </a:r>
            <a:r>
              <a:rPr lang="en-US" dirty="0" err="1"/>
              <a:t>betreibt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2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23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Pieterlen</a:t>
            </a:r>
            <a:endParaRPr lang="en-US" dirty="0"/>
          </a:p>
          <a:p>
            <a:r>
              <a:rPr lang="en-US" dirty="0" err="1"/>
              <a:t>Kirchberg</a:t>
            </a:r>
            <a:endParaRPr lang="en-US" dirty="0"/>
          </a:p>
          <a:p>
            <a:r>
              <a:rPr lang="en-US" dirty="0"/>
              <a:t>Bern</a:t>
            </a:r>
          </a:p>
          <a:p>
            <a:r>
              <a:rPr lang="en-US" dirty="0"/>
              <a:t>A9</a:t>
            </a:r>
          </a:p>
          <a:p>
            <a:r>
              <a:rPr lang="en-US" dirty="0" err="1"/>
              <a:t>Thunersee</a:t>
            </a:r>
            <a:endParaRPr lang="en-US" dirty="0"/>
          </a:p>
          <a:p>
            <a:r>
              <a:rPr lang="en-US" dirty="0" err="1"/>
              <a:t>Brünig</a:t>
            </a:r>
            <a:r>
              <a:rPr lang="en-US" baseline="0" dirty="0" err="1"/>
              <a:t>pass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Kameras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verschoben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DC7-73CD-4F1C-85A1-19A2879D999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36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4179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 Categories</a:t>
            </a:r>
          </a:p>
          <a:p>
            <a:endParaRPr lang="en-US" dirty="0"/>
          </a:p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Bewölkung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Lichtverhältnisse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mvk131</a:t>
            </a:r>
            <a:r>
              <a:rPr lang="en-US" baseline="0" dirty="0"/>
              <a:t> 2015-02-15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934D2-80A3-4944-BF58-FBB1C498E5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786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2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86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09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489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25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913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4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9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53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3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414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CAAF-E0EE-4078-9832-F91EA74B6418}" type="datetimeFigureOut">
              <a:rPr lang="de-CH" smtClean="0"/>
              <a:t>03.02.2017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2CDB-C423-4D36-8EC2-1CA392927FA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45.jpg"/><Relationship Id="rId4" Type="http://schemas.openxmlformats.org/officeDocument/2006/relationships/image" Target="../media/image29.png"/><Relationship Id="rId9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45.jpg"/><Relationship Id="rId5" Type="http://schemas.openxmlformats.org/officeDocument/2006/relationships/image" Target="../media/image32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10" Type="http://schemas.openxmlformats.org/officeDocument/2006/relationships/image" Target="../media/image41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jp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jp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7.jpe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10" Type="http://schemas.openxmlformats.org/officeDocument/2006/relationships/image" Target="../media/image85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66033" y="3806742"/>
            <a:ext cx="11360799" cy="182403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91" y="898359"/>
            <a:ext cx="2826682" cy="248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343820-4A55-484A-AE1E-848975631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30080"/>
              </p:ext>
            </p:extLst>
          </p:nvPr>
        </p:nvGraphicFramePr>
        <p:xfrm>
          <a:off x="0" y="1179498"/>
          <a:ext cx="12191999" cy="56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04" y="1256747"/>
            <a:ext cx="6840832" cy="5601253"/>
          </a:xfrm>
          <a:prstGeom prst="rect">
            <a:avLst/>
          </a:prstGeom>
        </p:spPr>
      </p:pic>
      <p:sp>
        <p:nvSpPr>
          <p:cNvPr id="1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Bild auseinanderschneiden</a:t>
            </a:r>
          </a:p>
        </p:txBody>
      </p:sp>
    </p:spTree>
    <p:extLst>
      <p:ext uri="{BB962C8B-B14F-4D97-AF65-F5344CB8AC3E}">
        <p14:creationId xmlns:p14="http://schemas.microsoft.com/office/powerpoint/2010/main" val="39737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568"/>
            <a:ext cx="4489680" cy="293425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47B365-F20A-4EDD-8A7D-0AA1606A7F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598521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BEF7E3-04BD-49D4-9ADB-2CB437162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88786"/>
              </p:ext>
            </p:extLst>
          </p:nvPr>
        </p:nvGraphicFramePr>
        <p:xfrm>
          <a:off x="5702300" y="4203701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8EEDB62-06C8-4714-BE0B-67E6062E4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15894"/>
              </p:ext>
            </p:extLst>
          </p:nvPr>
        </p:nvGraphicFramePr>
        <p:xfrm>
          <a:off x="5702300" y="3884844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114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373"/>
            <a:ext cx="4478924" cy="2934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94754-5FE4-4904-8BA5-BA868A128D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213396"/>
              </p:ext>
            </p:extLst>
          </p:nvPr>
        </p:nvGraphicFramePr>
        <p:xfrm>
          <a:off x="4984800" y="1314894"/>
          <a:ext cx="720720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972BB3-43F4-4E4F-9B27-C64DAB893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915232"/>
              </p:ext>
            </p:extLst>
          </p:nvPr>
        </p:nvGraphicFramePr>
        <p:xfrm>
          <a:off x="5717886" y="1313998"/>
          <a:ext cx="6477000" cy="488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C4B49C-F99A-4075-958F-1F7352721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24968"/>
              </p:ext>
            </p:extLst>
          </p:nvPr>
        </p:nvGraphicFramePr>
        <p:xfrm>
          <a:off x="5714999" y="1028698"/>
          <a:ext cx="6477001" cy="516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25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Kennzahlen extrahieren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020" y="2177532"/>
            <a:ext cx="43205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Modalwert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Mittelwert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Standardabweichung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Open Sans"/>
              </a:rPr>
              <a:t>Kontrast</a:t>
            </a:r>
            <a:endParaRPr lang="en-US" sz="32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911434"/>
              </p:ext>
            </p:extLst>
          </p:nvPr>
        </p:nvGraphicFramePr>
        <p:xfrm>
          <a:off x="4986022" y="1313494"/>
          <a:ext cx="7205978" cy="554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044514"/>
              </p:ext>
            </p:extLst>
          </p:nvPr>
        </p:nvGraphicFramePr>
        <p:xfrm>
          <a:off x="5702300" y="4197914"/>
          <a:ext cx="6489700" cy="1992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354009"/>
              </p:ext>
            </p:extLst>
          </p:nvPr>
        </p:nvGraphicFramePr>
        <p:xfrm>
          <a:off x="5702300" y="3879057"/>
          <a:ext cx="6489700" cy="231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81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8" y="3138485"/>
            <a:ext cx="5040000" cy="293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3" y="3138485"/>
            <a:ext cx="5040000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Kennzahlen abspeichern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5" y="3146683"/>
            <a:ext cx="1200318" cy="142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8" y="3154912"/>
            <a:ext cx="1209844" cy="14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72" y="1256747"/>
            <a:ext cx="2880000" cy="5261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582" y="1256747"/>
            <a:ext cx="2880000" cy="5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Daten visualisieren</a:t>
            </a:r>
          </a:p>
        </p:txBody>
      </p:sp>
    </p:spTree>
    <p:extLst>
      <p:ext uri="{BB962C8B-B14F-4D97-AF65-F5344CB8AC3E}">
        <p14:creationId xmlns:p14="http://schemas.microsoft.com/office/powerpoint/2010/main" val="12027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403266" y="1256746"/>
            <a:ext cx="11360799" cy="2632347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„Wie sehen typische die Werte für einen Bildausschnitt aus?“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8 Uhr Morgens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Bei guten Lichtverhältnissen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 Schnee</a:t>
            </a:r>
          </a:p>
        </p:txBody>
      </p:sp>
    </p:spTree>
    <p:extLst>
      <p:ext uri="{BB962C8B-B14F-4D97-AF65-F5344CB8AC3E}">
        <p14:creationId xmlns:p14="http://schemas.microsoft.com/office/powerpoint/2010/main" val="1224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56684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3680211"/>
            <a:ext cx="306000" cy="306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3680211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3683242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sp>
        <p:nvSpPr>
          <p:cNvPr id="80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8945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046" t="1923" r="1115" b="1913"/>
          <a:stretch/>
        </p:blipFill>
        <p:spPr>
          <a:xfrm>
            <a:off x="6626558" y="2414379"/>
            <a:ext cx="4009558" cy="19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963" y="2804996"/>
            <a:ext cx="3079222" cy="2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82546" y="790826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Frühwarnsystem für Strassenglätte</a:t>
            </a:r>
          </a:p>
        </p:txBody>
      </p:sp>
    </p:spTree>
    <p:extLst>
      <p:ext uri="{BB962C8B-B14F-4D97-AF65-F5344CB8AC3E}">
        <p14:creationId xmlns:p14="http://schemas.microsoft.com/office/powerpoint/2010/main" val="238752423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009993"/>
            <a:ext cx="306000" cy="30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2848193"/>
            <a:ext cx="306000" cy="306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009993"/>
            <a:ext cx="306000" cy="306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848193"/>
            <a:ext cx="306000" cy="306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3680211"/>
            <a:ext cx="306000" cy="306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3680211"/>
            <a:ext cx="306000" cy="306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4512229"/>
            <a:ext cx="306000" cy="306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4512229"/>
            <a:ext cx="306000" cy="306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5344247"/>
            <a:ext cx="306000" cy="306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5344247"/>
            <a:ext cx="306000" cy="306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6176265"/>
            <a:ext cx="306000" cy="306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6176265"/>
            <a:ext cx="306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019206"/>
            <a:ext cx="306000" cy="306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2851224"/>
            <a:ext cx="306000" cy="306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3683242"/>
            <a:ext cx="306000" cy="306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9" y="4512229"/>
            <a:ext cx="306000" cy="306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2382965"/>
            <a:ext cx="342000" cy="342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46" y="2376159"/>
            <a:ext cx="342000" cy="342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2375808"/>
            <a:ext cx="342000" cy="342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12" y="237615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0" y="2019206"/>
            <a:ext cx="306000" cy="306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2384946"/>
            <a:ext cx="342000" cy="342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014042"/>
            <a:ext cx="306000" cy="306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388212"/>
            <a:ext cx="342000" cy="342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4" y="2017549"/>
            <a:ext cx="306000" cy="306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45" y="2382212"/>
            <a:ext cx="342000" cy="342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2017549"/>
            <a:ext cx="306000" cy="306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3188966"/>
            <a:ext cx="342000" cy="3420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68" y="3186905"/>
            <a:ext cx="342000" cy="342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67" y="2864212"/>
            <a:ext cx="306000" cy="3060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23" y="3186905"/>
            <a:ext cx="342000" cy="342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2864212"/>
            <a:ext cx="306000" cy="30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3" y="3221165"/>
            <a:ext cx="342000" cy="342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33" y="2866032"/>
            <a:ext cx="306000" cy="306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3" y="2849772"/>
            <a:ext cx="306000" cy="306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3231078"/>
            <a:ext cx="306000" cy="3060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0" y="3678553"/>
            <a:ext cx="306000" cy="3060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3695509"/>
            <a:ext cx="306000" cy="3060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4" y="3678749"/>
            <a:ext cx="306000" cy="3060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45" y="3678335"/>
            <a:ext cx="306000" cy="3060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5" y="4526060"/>
            <a:ext cx="306000" cy="3060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00" y="4526060"/>
            <a:ext cx="306000" cy="3060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1" y="4527880"/>
            <a:ext cx="306000" cy="3060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31" y="4511620"/>
            <a:ext cx="306000" cy="3060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2" y="5347824"/>
            <a:ext cx="306000" cy="3060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5356611"/>
            <a:ext cx="306000" cy="3060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5359877"/>
            <a:ext cx="306000" cy="3060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5342905"/>
            <a:ext cx="306000" cy="3060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78" y="6158570"/>
            <a:ext cx="306000" cy="3060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3" y="6158570"/>
            <a:ext cx="306000" cy="3060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4" y="6160390"/>
            <a:ext cx="306000" cy="3060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64" y="6144130"/>
            <a:ext cx="306000" cy="3060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3" y="5330959"/>
            <a:ext cx="306000" cy="3060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9" y="6141705"/>
            <a:ext cx="306000" cy="3060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25" y="5678935"/>
            <a:ext cx="342000" cy="3420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5681552"/>
            <a:ext cx="342000" cy="3420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6" y="5669211"/>
            <a:ext cx="342000" cy="3420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5678935"/>
            <a:ext cx="342000" cy="3420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2" y="5667038"/>
            <a:ext cx="342000" cy="3420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11" y="5667784"/>
            <a:ext cx="342000" cy="3420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12" y="5669211"/>
            <a:ext cx="342000" cy="342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22" y="4849908"/>
            <a:ext cx="342000" cy="342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5717774"/>
            <a:ext cx="306000" cy="3060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24" y="6513812"/>
            <a:ext cx="306000" cy="3060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22" y="5713265"/>
            <a:ext cx="306000" cy="306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1" y="6513812"/>
            <a:ext cx="306000" cy="3060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87" y="4867908"/>
            <a:ext cx="306000" cy="3060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70" y="4059641"/>
            <a:ext cx="306000" cy="3060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48" y="4903593"/>
            <a:ext cx="306000" cy="306000"/>
          </a:xfrm>
          <a:prstGeom prst="rect">
            <a:avLst/>
          </a:prstGeom>
        </p:spPr>
      </p:pic>
      <p:sp>
        <p:nvSpPr>
          <p:cNvPr id="80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45708"/>
              </p:ext>
            </p:extLst>
          </p:nvPr>
        </p:nvGraphicFramePr>
        <p:xfrm>
          <a:off x="1938620" y="1114423"/>
          <a:ext cx="8229600" cy="5743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5729157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7849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6755384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89021077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09555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3633204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0451997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745579492"/>
                    </a:ext>
                  </a:extLst>
                </a:gridCol>
              </a:tblGrid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Montag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Dienstag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Mittwoch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Donnerst.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Freitag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Samstag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Sonntag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22270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08 - 10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783692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10 - 12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284367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12 - 14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042579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14 - 16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863333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16 - 18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448855"/>
                  </a:ext>
                </a:extLst>
              </a:tr>
              <a:tr h="820511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18 - 20</a:t>
                      </a:r>
                      <a:endParaRPr lang="de-CH" sz="1200" b="0" i="0" u="none" strike="noStrike" dirty="0">
                        <a:solidFill>
                          <a:schemeClr val="tx1"/>
                        </a:solidFill>
                        <a:effectLst/>
                        <a:latin typeface="Ope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>
                          <a:effectLst/>
                        </a:rPr>
                        <a:t> 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 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506582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2255795"/>
            <a:ext cx="306000" cy="30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9" y="4471216"/>
            <a:ext cx="679349" cy="679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4" y="4471216"/>
            <a:ext cx="679349" cy="679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015494"/>
            <a:ext cx="306000" cy="30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8" y="2235469"/>
            <a:ext cx="342000" cy="34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2978961"/>
            <a:ext cx="342000" cy="34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8" y="5454426"/>
            <a:ext cx="306000" cy="30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7" y="5438582"/>
            <a:ext cx="342000" cy="34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6263262"/>
            <a:ext cx="306000" cy="30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97" y="6263262"/>
            <a:ext cx="342000" cy="342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255795"/>
            <a:ext cx="306000" cy="30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235469"/>
            <a:ext cx="342000" cy="34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5454426"/>
            <a:ext cx="306000" cy="30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90" y="5438582"/>
            <a:ext cx="342000" cy="34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21" y="6267699"/>
            <a:ext cx="306000" cy="30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1" y="6267699"/>
            <a:ext cx="342000" cy="34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0" y="2837156"/>
            <a:ext cx="679349" cy="6793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3" y="2272315"/>
            <a:ext cx="306000" cy="30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2251989"/>
            <a:ext cx="342000" cy="34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59" y="2977092"/>
            <a:ext cx="306000" cy="306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9" y="2940559"/>
            <a:ext cx="342000" cy="342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4" y="6094062"/>
            <a:ext cx="680400" cy="68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93" y="5267226"/>
            <a:ext cx="680400" cy="680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0" y="4476259"/>
            <a:ext cx="680400" cy="680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2269989"/>
            <a:ext cx="306000" cy="306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246547"/>
            <a:ext cx="342000" cy="342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41" y="2288268"/>
            <a:ext cx="306000" cy="30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71" y="2264826"/>
            <a:ext cx="342000" cy="34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000104"/>
            <a:ext cx="306000" cy="30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6" y="2976662"/>
            <a:ext cx="342000" cy="342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7" y="3000104"/>
            <a:ext cx="306000" cy="306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57" y="2976662"/>
            <a:ext cx="342000" cy="342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6" y="3636047"/>
            <a:ext cx="680400" cy="680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80" y="6115240"/>
            <a:ext cx="680400" cy="6804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29" y="5288404"/>
            <a:ext cx="680400" cy="6804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2" y="3657225"/>
            <a:ext cx="680400" cy="680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4470177"/>
            <a:ext cx="680400" cy="680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90" y="5491827"/>
            <a:ext cx="306000" cy="306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4" y="5457604"/>
            <a:ext cx="342000" cy="342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89" y="6264890"/>
            <a:ext cx="306000" cy="306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1" y="6263387"/>
            <a:ext cx="342000" cy="342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5" y="2279514"/>
            <a:ext cx="306000" cy="306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25" y="2256072"/>
            <a:ext cx="342000" cy="342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4" y="6106486"/>
            <a:ext cx="680400" cy="6804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3" y="5279650"/>
            <a:ext cx="680400" cy="6804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86" y="3648471"/>
            <a:ext cx="680400" cy="6804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16" y="4461423"/>
            <a:ext cx="680400" cy="6804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4470177"/>
            <a:ext cx="680400" cy="68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0" y="5542738"/>
            <a:ext cx="306000" cy="306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89" y="6315801"/>
            <a:ext cx="306000" cy="306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41" y="5474406"/>
            <a:ext cx="342000" cy="342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8" y="6280189"/>
            <a:ext cx="342000" cy="342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73" y="2829478"/>
            <a:ext cx="680400" cy="6804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3650393"/>
            <a:ext cx="680400" cy="6804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90" y="2866965"/>
            <a:ext cx="680400" cy="680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9" y="2286896"/>
            <a:ext cx="306000" cy="306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16" y="2229360"/>
            <a:ext cx="342000" cy="342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98" y="4643068"/>
            <a:ext cx="306000" cy="306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19" y="4620569"/>
            <a:ext cx="342000" cy="3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3585413"/>
            <a:ext cx="985410" cy="80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8" y="3587393"/>
            <a:ext cx="985600" cy="8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0" y="3582887"/>
            <a:ext cx="985600" cy="806400"/>
          </a:xfrm>
          <a:prstGeom prst="rect">
            <a:avLst/>
          </a:prstGeom>
        </p:spPr>
      </p:pic>
      <p:sp>
        <p:nvSpPr>
          <p:cNvPr id="66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12939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366"/>
            <a:ext cx="1434399" cy="11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701"/>
            <a:ext cx="1434400" cy="11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28036"/>
            <a:ext cx="1434400" cy="117360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651402" y="457459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651402" y="398506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670452" y="254070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04" y="2495392"/>
            <a:ext cx="352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293" y="1943381"/>
            <a:ext cx="838200" cy="971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3332" y="3654316"/>
            <a:ext cx="971550" cy="590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2206" y="4970857"/>
            <a:ext cx="714375" cy="97155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6800223" y="3878995"/>
            <a:ext cx="1242390" cy="1188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40393" y="2380166"/>
            <a:ext cx="1249507" cy="58680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80563" y="4732173"/>
            <a:ext cx="1162050" cy="58266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227" y="2171218"/>
            <a:ext cx="1985773" cy="362768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422245" y="3890882"/>
            <a:ext cx="70560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11366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68" y="-949434"/>
            <a:ext cx="12216668" cy="780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33669"/>
            <a:ext cx="12192000" cy="7791669"/>
          </a:xfrm>
          <a:prstGeom prst="rect">
            <a:avLst/>
          </a:prstGeom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Daten bereinigen und anreichern</a:t>
            </a:r>
          </a:p>
        </p:txBody>
      </p:sp>
    </p:spTree>
    <p:extLst>
      <p:ext uri="{BB962C8B-B14F-4D97-AF65-F5344CB8AC3E}">
        <p14:creationId xmlns:p14="http://schemas.microsoft.com/office/powerpoint/2010/main" val="2112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20" y="2076450"/>
            <a:ext cx="3352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076450"/>
            <a:ext cx="335280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076450"/>
            <a:ext cx="3352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2862262"/>
            <a:ext cx="895350" cy="24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59" y="4000500"/>
            <a:ext cx="4953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1" y="3217862"/>
            <a:ext cx="23812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7"/>
            <a:ext cx="866775" cy="18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71" y="4391025"/>
            <a:ext cx="18097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2862262"/>
            <a:ext cx="895350" cy="24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2" y="4000500"/>
            <a:ext cx="495300" cy="819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0" y="3217862"/>
            <a:ext cx="238125" cy="285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7"/>
            <a:ext cx="86677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4" y="4391024"/>
            <a:ext cx="180975" cy="428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62" y="2862262"/>
            <a:ext cx="895350" cy="247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99" y="4000500"/>
            <a:ext cx="495300" cy="819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89" y="3217862"/>
            <a:ext cx="238125" cy="285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2" y="2928937"/>
            <a:ext cx="866775" cy="180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2" y="4391023"/>
            <a:ext cx="180975" cy="4286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87" y="2928936"/>
            <a:ext cx="879758" cy="1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71" y="2928936"/>
            <a:ext cx="1724211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0" y="2928936"/>
            <a:ext cx="1724211" cy="3600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>
          <a:xfrm>
            <a:off x="2992582" y="3108936"/>
            <a:ext cx="227978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>
            <a:off x="6996581" y="3108936"/>
            <a:ext cx="2272831" cy="0"/>
          </a:xfrm>
          <a:prstGeom prst="straightConnector1">
            <a:avLst/>
          </a:prstGeom>
          <a:ln w="76200" cap="flat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stCxn id="9" idx="0"/>
          </p:cNvCxnSpPr>
          <p:nvPr/>
        </p:nvCxnSpPr>
        <p:spPr>
          <a:xfrm rot="5400000" flipH="1" flipV="1">
            <a:off x="6130997" y="-1071584"/>
            <a:ext cx="12700" cy="8001041"/>
          </a:xfrm>
          <a:prstGeom prst="curvedConnector3">
            <a:avLst>
              <a:gd name="adj1" fmla="val 7735134"/>
            </a:avLst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109" y="2935287"/>
            <a:ext cx="172421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7. </a:t>
            </a:r>
            <a:r>
              <a:rPr lang="de" sz="5400">
                <a:solidFill>
                  <a:schemeClr val="dk1"/>
                </a:solidFill>
                <a:latin typeface="Open Sans"/>
                <a:sym typeface="Open Sans"/>
              </a:rPr>
              <a:t>Nächster </a:t>
            </a:r>
            <a:r>
              <a:rPr lang="de" sz="5400" dirty="0">
                <a:solidFill>
                  <a:schemeClr val="dk1"/>
                </a:solidFill>
                <a:latin typeface="Open Sans"/>
                <a:sym typeface="Open Sans"/>
              </a:rPr>
              <a:t>Nachbar Suche</a:t>
            </a:r>
          </a:p>
        </p:txBody>
      </p:sp>
      <p:sp>
        <p:nvSpPr>
          <p:cNvPr id="11" name="Oval 10"/>
          <p:cNvSpPr/>
          <p:nvPr/>
        </p:nvSpPr>
        <p:spPr>
          <a:xfrm>
            <a:off x="6412375" y="28415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Oval 11"/>
          <p:cNvSpPr/>
          <p:nvPr/>
        </p:nvSpPr>
        <p:spPr>
          <a:xfrm>
            <a:off x="8084656" y="4229661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Oval 12"/>
          <p:cNvSpPr/>
          <p:nvPr/>
        </p:nvSpPr>
        <p:spPr>
          <a:xfrm>
            <a:off x="5119034" y="3679785"/>
            <a:ext cx="270000" cy="270000"/>
          </a:xfrm>
          <a:prstGeom prst="ellipse">
            <a:avLst/>
          </a:prstGeom>
          <a:solidFill>
            <a:srgbClr val="7A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23470" y="3886200"/>
            <a:ext cx="2458995" cy="44484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49330" y="3027405"/>
            <a:ext cx="902043" cy="65238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28254" y="3111585"/>
            <a:ext cx="1309816" cy="111807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" y="3634785"/>
            <a:ext cx="1724211" cy="36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69" y="2378378"/>
            <a:ext cx="1724211" cy="36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4184661"/>
            <a:ext cx="1724211" cy="36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95" y="4000000"/>
            <a:ext cx="729322" cy="729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577" y="4184661"/>
            <a:ext cx="172421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21"/>
            <a:ext cx="12179825" cy="40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256747"/>
            <a:ext cx="113607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Einfluss der Kennzahlen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Scalability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Gute Datenbasis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Erkennungsrate unterschiedlich pro Kameraperspektive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Zwischen 88% und 99%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Mehr Bilder ist besser</a:t>
            </a:r>
          </a:p>
          <a:p>
            <a:pPr marL="1028700" lvl="1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Mehr Schneebilder ist besser</a:t>
            </a:r>
          </a:p>
        </p:txBody>
      </p:sp>
    </p:spTree>
    <p:extLst>
      <p:ext uri="{BB962C8B-B14F-4D97-AF65-F5344CB8AC3E}">
        <p14:creationId xmlns:p14="http://schemas.microsoft.com/office/powerpoint/2010/main" val="1729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163"/>
            <a:ext cx="1219200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1" y="1752047"/>
            <a:ext cx="1136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" sz="3600" dirty="0">
                <a:latin typeface="Open Sans"/>
                <a:ea typeface="Open Sans"/>
                <a:cs typeface="Open Sans"/>
                <a:sym typeface="Open Sans"/>
              </a:rPr>
              <a:t>Detektion von liegendem Schnee mit Bildanalyse</a:t>
            </a:r>
          </a:p>
          <a:p>
            <a:pPr algn="ctr"/>
            <a:endParaRPr lang="de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gesammelt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Stichprobe erstellt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Daten aufbereitet</a:t>
            </a:r>
          </a:p>
          <a:p>
            <a:pPr marL="571500" indent="-571500">
              <a:buFont typeface="Wingdings" panose="05000000000000000000" pitchFamily="2" charset="2"/>
              <a:buChar char=""/>
            </a:pPr>
            <a:r>
              <a:rPr lang="de" sz="2400" dirty="0">
                <a:latin typeface="Open Sans"/>
                <a:sym typeface="Open Sans"/>
              </a:rPr>
              <a:t>NN-Klassifikation</a:t>
            </a:r>
            <a:br>
              <a:rPr lang="de" sz="2400" dirty="0">
                <a:latin typeface="Open Sans"/>
                <a:sym typeface="Open Sans"/>
              </a:rPr>
            </a:br>
            <a:endParaRPr lang="de" sz="2400" dirty="0">
              <a:latin typeface="Open Sans"/>
              <a:sym typeface="Open Sans"/>
            </a:endParaRP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Livebetrieb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Wetterdaten</a:t>
            </a:r>
          </a:p>
          <a:p>
            <a:pPr marL="571500" indent="-571500">
              <a:buFont typeface="Wingdings" panose="05000000000000000000" pitchFamily="2" charset="2"/>
              <a:buChar char=""/>
            </a:pPr>
            <a:r>
              <a:rPr lang="de" sz="2400" dirty="0">
                <a:latin typeface="Open Sans"/>
                <a:sym typeface="Open Sans"/>
              </a:rPr>
              <a:t>Weitere Klassifikatoren</a:t>
            </a:r>
          </a:p>
        </p:txBody>
      </p:sp>
    </p:spTree>
    <p:extLst>
      <p:ext uri="{BB962C8B-B14F-4D97-AF65-F5344CB8AC3E}">
        <p14:creationId xmlns:p14="http://schemas.microsoft.com/office/powerpoint/2010/main" val="294617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Nächster Nachbar Suche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752"/>
            <a:ext cx="1428949" cy="1171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3646"/>
            <a:ext cx="1428949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4627540"/>
            <a:ext cx="1419423" cy="11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27" y="2423378"/>
            <a:ext cx="3600000" cy="295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99638" y="448538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99638" y="3895853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18688" y="2451491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05" y="3171491"/>
            <a:ext cx="1209844" cy="143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227" y="2162063"/>
            <a:ext cx="1985773" cy="3627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37102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959840" y="3855254"/>
            <a:ext cx="11620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2" y="1464945"/>
            <a:ext cx="2341669" cy="488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9" y="5827593"/>
            <a:ext cx="2617300" cy="723934"/>
          </a:xfrm>
          <a:prstGeom prst="rect">
            <a:avLst/>
          </a:prstGeom>
          <a:blipFill dpi="0" rotWithShape="1">
            <a:blip r:embed="rId11">
              <a:alphaModFix amt="34000"/>
            </a:blip>
            <a:srcRect/>
            <a:stretch>
              <a:fillRect/>
            </a:stretch>
          </a:blipFill>
        </p:spPr>
      </p:pic>
      <p:cxnSp>
        <p:nvCxnSpPr>
          <p:cNvPr id="18" name="Straight Arrow Connector 17"/>
          <p:cNvCxnSpPr/>
          <p:nvPr/>
        </p:nvCxnSpPr>
        <p:spPr>
          <a:xfrm>
            <a:off x="6536492" y="4917910"/>
            <a:ext cx="1143000" cy="7200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41166" y="2166415"/>
            <a:ext cx="1162050" cy="79252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Optimierungen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020" y="1378281"/>
            <a:ext cx="1136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Medianbild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anstatt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Durchschnittsbild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für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Referenzwerte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verwenden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</a:rPr>
              <a:t>Patches </a:t>
            </a:r>
            <a:r>
              <a:rPr lang="en-US" sz="2400" dirty="0" err="1">
                <a:latin typeface="Open Sans"/>
              </a:rPr>
              <a:t>aus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benachbarten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betrachten</a:t>
            </a:r>
            <a:r>
              <a:rPr lang="en-US" sz="2400" dirty="0">
                <a:latin typeface="Open Sans"/>
              </a:rPr>
              <a:t> und </a:t>
            </a:r>
            <a:r>
              <a:rPr lang="en-US" sz="2400" dirty="0" err="1">
                <a:latin typeface="Open Sans"/>
              </a:rPr>
              <a:t>entfernte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Nachbaren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Schnee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höher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gewichten</a:t>
            </a:r>
            <a:endParaRPr lang="en-US" sz="2400" dirty="0"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/>
              </a:rPr>
              <a:t>Gruppen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mit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wenigen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Quellbildern</a:t>
            </a:r>
            <a:r>
              <a:rPr lang="en-US" sz="2400" dirty="0">
                <a:latin typeface="Open Sans"/>
              </a:rPr>
              <a:t> </a:t>
            </a:r>
            <a:r>
              <a:rPr lang="en-US" sz="2400" dirty="0" err="1">
                <a:latin typeface="Open Sans"/>
              </a:rPr>
              <a:t>verwerfen</a:t>
            </a:r>
            <a:endParaRPr lang="de-CH" sz="24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1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1" y="566050"/>
            <a:ext cx="221284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uzapy\AppData\Local\Microsoft\Windows\INetCacheContent.Word\mvk131_20150130_115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54" y="566050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Picture 1" descr="mvk131_20150112_075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8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mvk131_20160325_052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2570162"/>
            <a:ext cx="220361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uzapy\AppData\Local\Microsoft\Windows\INetCacheContent.Word\mvk131_20141218_2220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870" y="2570162"/>
            <a:ext cx="2212848" cy="181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uzapy\AppData\Local\Microsoft\Windows\INetCacheContent.Word\mvk131_20151027_06500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09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uzapy\AppData\Local\Microsoft\Windows\INetCacheContent.Word\mvk131_20150223_12400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487" y="4574274"/>
            <a:ext cx="220126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uzapy\AppData\Local\Microsoft\Windows\INetCacheContent.Word\mvk131_20151107_143001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48" y="4574274"/>
            <a:ext cx="220728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uzapy\AppData\Local\Microsoft\Windows\INetCacheContent.Word\mvk131_20150317_130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4574274"/>
            <a:ext cx="2212848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54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670A6BB-B4D5-49DC-8DC3-1DA74CC84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121381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25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Datenstruktur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71" y="0"/>
            <a:ext cx="6390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2172102"/>
            <a:ext cx="5428950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rfasste Jahreswochen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26444"/>
              </p:ext>
            </p:extLst>
          </p:nvPr>
        </p:nvGraphicFramePr>
        <p:xfrm>
          <a:off x="5988048" y="0"/>
          <a:ext cx="6203952" cy="68580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1399">
                  <a:extLst>
                    <a:ext uri="{9D8B030D-6E8A-4147-A177-3AD203B41FA5}">
                      <a16:colId xmlns:a16="http://schemas.microsoft.com/office/drawing/2014/main" val="3513915814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1186277528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2090312682"/>
                    </a:ext>
                  </a:extLst>
                </a:gridCol>
                <a:gridCol w="1411399">
                  <a:extLst>
                    <a:ext uri="{9D8B030D-6E8A-4147-A177-3AD203B41FA5}">
                      <a16:colId xmlns:a16="http://schemas.microsoft.com/office/drawing/2014/main" val="2505624351"/>
                    </a:ext>
                  </a:extLst>
                </a:gridCol>
                <a:gridCol w="1205247">
                  <a:extLst>
                    <a:ext uri="{9D8B030D-6E8A-4147-A177-3AD203B41FA5}">
                      <a16:colId xmlns:a16="http://schemas.microsoft.com/office/drawing/2014/main" val="3297693856"/>
                    </a:ext>
                  </a:extLst>
                </a:gridCol>
                <a:gridCol w="485330">
                  <a:extLst>
                    <a:ext uri="{9D8B030D-6E8A-4147-A177-3AD203B41FA5}">
                      <a16:colId xmlns:a16="http://schemas.microsoft.com/office/drawing/2014/main" val="3622744029"/>
                    </a:ext>
                  </a:extLst>
                </a:gridCol>
              </a:tblGrid>
              <a:tr h="221226"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Winter 2014 / 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Winter 2015 / 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7831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Datum Montag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Datum Montag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Jahreswoche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Jahr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extLst>
                  <a:ext uri="{0D108BD9-81ED-4DB2-BD59-A6C34878D82A}">
                    <a16:rowId xmlns:a16="http://schemas.microsoft.com/office/drawing/2014/main" val="8438707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230216453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28.09.2015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76685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18785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78930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29.12.2014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2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4883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05.01.2015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26.10.2015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8704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02.11.2015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9853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09.11.2015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91379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26.01.2015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16.11.2015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8222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23.11.2015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89199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30.11.2015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49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53109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07.12.2015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50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8812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1902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02.03.2015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21.12.2015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74722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09.03.2015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28.12.2015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rowSpan="15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ctr"/>
                </a:tc>
                <a:extLst>
                  <a:ext uri="{0D108BD9-81ED-4DB2-BD59-A6C34878D82A}">
                    <a16:rowId xmlns:a16="http://schemas.microsoft.com/office/drawing/2014/main" val="3624380994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04.01.2016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1128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11.01.2016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951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30.03.2015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2159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06.04.2015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25.01.2016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3401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13.04.2015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6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331152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17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7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96943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27.04.2015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8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53773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19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29.02.2016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9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54477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20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07.03.2016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10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1685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18.05.2015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14.03.2016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11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86311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25.05.2015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22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21.03.2016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12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337878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01.06.2015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23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28.03.2016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13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33946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08.06.2015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24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04.04.2016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14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28500"/>
                  </a:ext>
                </a:extLst>
              </a:tr>
              <a:tr h="221226"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endParaRPr lang="de-CH" sz="1200">
                        <a:effectLst/>
                        <a:latin typeface="Lucida Sans" panose="020B0602030504020204" pitchFamily="34" charset="0"/>
                      </a:endParaRPr>
                    </a:p>
                  </a:txBody>
                  <a:tcPr marL="32752" marR="3275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</a:rPr>
                        <a:t>11.04.2016</a:t>
                      </a:r>
                      <a:endParaRPr lang="de-CH" sz="12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1400" dirty="0">
                          <a:effectLst/>
                        </a:rPr>
                        <a:t>15</a:t>
                      </a:r>
                      <a:endParaRPr lang="de-CH" sz="12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52" marR="32752" marT="0" marB="0" anchor="b"/>
                </a:tc>
                <a:tc v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9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77185"/>
              </p:ext>
            </p:extLst>
          </p:nvPr>
        </p:nvGraphicFramePr>
        <p:xfrm>
          <a:off x="0" y="-2"/>
          <a:ext cx="12192000" cy="68739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651">
                  <a:extLst>
                    <a:ext uri="{9D8B030D-6E8A-4147-A177-3AD203B41FA5}">
                      <a16:colId xmlns:a16="http://schemas.microsoft.com/office/drawing/2014/main" val="2447959130"/>
                    </a:ext>
                  </a:extLst>
                </a:gridCol>
                <a:gridCol w="5040164">
                  <a:extLst>
                    <a:ext uri="{9D8B030D-6E8A-4147-A177-3AD203B41FA5}">
                      <a16:colId xmlns:a16="http://schemas.microsoft.com/office/drawing/2014/main" val="2236922896"/>
                    </a:ext>
                  </a:extLst>
                </a:gridCol>
                <a:gridCol w="2234858">
                  <a:extLst>
                    <a:ext uri="{9D8B030D-6E8A-4147-A177-3AD203B41FA5}">
                      <a16:colId xmlns:a16="http://schemas.microsoft.com/office/drawing/2014/main" val="1831924765"/>
                    </a:ext>
                  </a:extLst>
                </a:gridCol>
                <a:gridCol w="2214327">
                  <a:extLst>
                    <a:ext uri="{9D8B030D-6E8A-4147-A177-3AD203B41FA5}">
                      <a16:colId xmlns:a16="http://schemas.microsoft.com/office/drawing/2014/main" val="1357582893"/>
                    </a:ext>
                  </a:extLst>
                </a:gridCol>
              </a:tblGrid>
              <a:tr h="696314">
                <a:tc gridSpan="4"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4400" dirty="0">
                          <a:effectLst/>
                        </a:rPr>
                        <a:t>Alle möglichen Kategorie-Permutationen</a:t>
                      </a:r>
                      <a:endParaRPr lang="de-CH" sz="44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2789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904189753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763738628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Schnee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1831198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92997983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600903266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gute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977488550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1595313877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schlechte Lichtverhältnisse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77350704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schlechte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47474159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gute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Niederschlag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168342982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gute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Nebel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kein 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3091854411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Schnee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gute Lichtverhältnisse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kein Nebel</a:t>
                      </a:r>
                      <a:endParaRPr lang="de-CH" sz="200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de-CH" sz="2000" dirty="0">
                          <a:effectLst/>
                        </a:rPr>
                        <a:t>Niederschlag</a:t>
                      </a:r>
                      <a:endParaRPr lang="de-CH" sz="2000" dirty="0">
                        <a:effectLst/>
                        <a:latin typeface="Lucida Sans" panose="020B0602030504020204" pitchFamily="34" charset="0"/>
                        <a:ea typeface="Lucida Sans" panose="020B0602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70" marR="38170" marT="0" marB="0" anchor="ctr"/>
                </a:tc>
                <a:extLst>
                  <a:ext uri="{0D108BD9-81ED-4DB2-BD59-A6C34878D82A}">
                    <a16:rowId xmlns:a16="http://schemas.microsoft.com/office/drawing/2014/main" val="201333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6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/>
          </p:cNvSpPr>
          <p:nvPr/>
        </p:nvSpPr>
        <p:spPr>
          <a:xfrm>
            <a:off x="373021" y="152651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-CH" sz="5400" dirty="0">
                <a:latin typeface="Open Sans"/>
              </a:rPr>
              <a:t>Kombination der statistischen Werte</a:t>
            </a:r>
            <a:endParaRPr lang="de" sz="4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7519"/>
            <a:ext cx="12192000" cy="53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5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73" y="2822"/>
            <a:ext cx="2160000" cy="226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22"/>
            <a:ext cx="2160000" cy="22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76" y="0"/>
            <a:ext cx="2160000" cy="22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038" y="0"/>
            <a:ext cx="2160000" cy="226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00" y="0"/>
            <a:ext cx="2160000" cy="226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9503"/>
            <a:ext cx="2160000" cy="226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71" y="2586939"/>
            <a:ext cx="2160000" cy="226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074" y="2586939"/>
            <a:ext cx="2160000" cy="226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4036" y="2586939"/>
            <a:ext cx="2160000" cy="22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000" y="2586939"/>
            <a:ext cx="21600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5171057"/>
            <a:ext cx="2160000" cy="22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5071" y="5171057"/>
            <a:ext cx="2160000" cy="226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074" y="5171057"/>
            <a:ext cx="2160000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036" y="5171057"/>
            <a:ext cx="2160000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1998" y="5171057"/>
            <a:ext cx="2160002" cy="22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0"/>
            <a:ext cx="724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Ablauf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544" y="1968500"/>
            <a:ext cx="726673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Stichprobe erstellen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Bild auseinanderschneiden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Kennzahlen extrahieren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Kennzahlen abspeichern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Daten visualisieren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Daten bereinigen und anreichern</a:t>
            </a:r>
          </a:p>
          <a:p>
            <a:pPr marL="342900" indent="-342900">
              <a:buFont typeface="+mj-lt"/>
              <a:buAutoNum type="arabicPeriod"/>
            </a:pPr>
            <a:r>
              <a:rPr lang="de-CH" sz="2800" dirty="0">
                <a:latin typeface="Open Sans"/>
              </a:rPr>
              <a:t>Klassifikation mit nächster Nachbar Suche</a:t>
            </a:r>
          </a:p>
        </p:txBody>
      </p:sp>
    </p:spTree>
    <p:extLst>
      <p:ext uri="{BB962C8B-B14F-4D97-AF65-F5344CB8AC3E}">
        <p14:creationId xmlns:p14="http://schemas.microsoft.com/office/powerpoint/2010/main" val="5809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382544" y="75402"/>
            <a:ext cx="11360799" cy="1104096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pPr algn="ctr"/>
            <a:r>
              <a:rPr lang="de" sz="5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Stichprobe erstellen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1" y="1179498"/>
            <a:ext cx="1625397" cy="16253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0" y="2979723"/>
            <a:ext cx="1625397" cy="16253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99" y="4779948"/>
            <a:ext cx="1625397" cy="162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1992196"/>
            <a:ext cx="1625397" cy="162539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2" y="3966676"/>
            <a:ext cx="1625970" cy="162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5" y="2804894"/>
            <a:ext cx="1625397" cy="162539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7" y="1179497"/>
            <a:ext cx="1625397" cy="1625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26" y="4779661"/>
            <a:ext cx="1625397" cy="16253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992195"/>
            <a:ext cx="1627200" cy="162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396515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Widescreen</PresentationFormat>
  <Paragraphs>553</Paragraphs>
  <Slides>38</Slides>
  <Notes>38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Lucida Sans</vt:lpstr>
      <vt:lpstr>Open Sans</vt:lpstr>
      <vt:lpstr>Times New Roman</vt:lpstr>
      <vt:lpstr>Wingdings</vt:lpstr>
      <vt:lpstr>Office Theme</vt:lpstr>
      <vt:lpstr>Detektion von liegendem Schnee mit Bildanalyse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Detektion von liegendem Schnee mit Bildanalyse</dc:title>
  <dc:creator>Marko Bublic</dc:creator>
  <cp:lastModifiedBy>Marko Bublic</cp:lastModifiedBy>
  <cp:revision>60</cp:revision>
  <dcterms:created xsi:type="dcterms:W3CDTF">2017-01-28T17:06:11Z</dcterms:created>
  <dcterms:modified xsi:type="dcterms:W3CDTF">2017-02-03T13:16:00Z</dcterms:modified>
</cp:coreProperties>
</file>